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56"/>
  </p:notesMasterIdLst>
  <p:sldIdLst>
    <p:sldId id="318" r:id="rId2"/>
    <p:sldId id="317" r:id="rId3"/>
    <p:sldId id="256" r:id="rId4"/>
    <p:sldId id="268" r:id="rId5"/>
    <p:sldId id="257" r:id="rId6"/>
    <p:sldId id="259" r:id="rId7"/>
    <p:sldId id="267" r:id="rId8"/>
    <p:sldId id="291" r:id="rId9"/>
    <p:sldId id="316" r:id="rId10"/>
    <p:sldId id="315" r:id="rId11"/>
    <p:sldId id="314" r:id="rId12"/>
    <p:sldId id="261" r:id="rId13"/>
    <p:sldId id="308" r:id="rId14"/>
    <p:sldId id="313" r:id="rId15"/>
    <p:sldId id="262" r:id="rId16"/>
    <p:sldId id="263" r:id="rId17"/>
    <p:sldId id="309" r:id="rId18"/>
    <p:sldId id="264" r:id="rId19"/>
    <p:sldId id="265" r:id="rId20"/>
    <p:sldId id="271" r:id="rId21"/>
    <p:sldId id="272" r:id="rId22"/>
    <p:sldId id="292" r:id="rId23"/>
    <p:sldId id="273" r:id="rId24"/>
    <p:sldId id="274" r:id="rId25"/>
    <p:sldId id="307" r:id="rId26"/>
    <p:sldId id="275" r:id="rId27"/>
    <p:sldId id="276" r:id="rId28"/>
    <p:sldId id="278" r:id="rId29"/>
    <p:sldId id="279" r:id="rId30"/>
    <p:sldId id="311" r:id="rId31"/>
    <p:sldId id="312" r:id="rId32"/>
    <p:sldId id="280" r:id="rId33"/>
    <p:sldId id="281" r:id="rId34"/>
    <p:sldId id="282" r:id="rId35"/>
    <p:sldId id="283" r:id="rId36"/>
    <p:sldId id="284" r:id="rId37"/>
    <p:sldId id="285" r:id="rId38"/>
    <p:sldId id="287" r:id="rId39"/>
    <p:sldId id="288" r:id="rId40"/>
    <p:sldId id="289" r:id="rId41"/>
    <p:sldId id="290"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autoAdjust="0"/>
    <p:restoredTop sz="94709" autoAdjust="0"/>
  </p:normalViewPr>
  <p:slideViewPr>
    <p:cSldViewPr>
      <p:cViewPr>
        <p:scale>
          <a:sx n="94" d="100"/>
          <a:sy n="94" d="100"/>
        </p:scale>
        <p:origin x="480" y="-6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1" Type="http://schemas.openxmlformats.org/officeDocument/2006/relationships/image" Target="../media/image4.png"/></Relationships>
</file>

<file path=ppt/diagrams/_rels/data7.xml.rels><?xml version="1.0" encoding="UTF-8" standalone="yes"?>
<Relationships xmlns="http://schemas.openxmlformats.org/package/2006/relationships"><Relationship Id="rId1" Type="http://schemas.openxmlformats.org/officeDocument/2006/relationships/hyperlink" Target="http://emedicine.medscape.com/article/932104-overview" TargetMode="External"/></Relationships>
</file>

<file path=ppt/diagrams/_rels/drawing4.xml.rels><?xml version="1.0" encoding="UTF-8" standalone="yes"?>
<Relationships xmlns="http://schemas.openxmlformats.org/package/2006/relationships"><Relationship Id="rId1" Type="http://schemas.openxmlformats.org/officeDocument/2006/relationships/image" Target="../media/image4.png"/></Relationships>
</file>

<file path=ppt/diagrams/_rels/drawing7.xml.rels><?xml version="1.0" encoding="UTF-8" standalone="yes"?>
<Relationships xmlns="http://schemas.openxmlformats.org/package/2006/relationships"><Relationship Id="rId1" Type="http://schemas.openxmlformats.org/officeDocument/2006/relationships/hyperlink" Target="http://emedicine.medscape.com/article/932104-overview"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D9C6A-BE71-4744-96FA-6FB26FB2D59E}" type="doc">
      <dgm:prSet loTypeId="urn:microsoft.com/office/officeart/2005/8/layout/hList3" loCatId="list" qsTypeId="urn:microsoft.com/office/officeart/2005/8/quickstyle/simple1" qsCatId="simple" csTypeId="urn:microsoft.com/office/officeart/2005/8/colors/colorful3" csCatId="colorful" phldr="1"/>
      <dgm:spPr/>
      <dgm:t>
        <a:bodyPr/>
        <a:lstStyle/>
        <a:p>
          <a:pPr rtl="1"/>
          <a:endParaRPr lang="ar-IQ"/>
        </a:p>
      </dgm:t>
    </dgm:pt>
    <dgm:pt modelId="{5874AA47-E1F2-428D-854E-A3CD3660AC19}">
      <dgm:prSet phldrT="[Text]" custT="1"/>
      <dgm:spPr/>
      <dgm:t>
        <a:bodyPr/>
        <a:lstStyle/>
        <a:p>
          <a:pPr rtl="1"/>
          <a:r>
            <a:rPr lang="en-US" sz="2400" b="1" dirty="0">
              <a:solidFill>
                <a:schemeClr val="tx1"/>
              </a:solidFill>
            </a:rPr>
            <a:t>Diet</a:t>
          </a:r>
          <a:endParaRPr lang="ar-IQ" sz="2400" b="1" dirty="0">
            <a:solidFill>
              <a:schemeClr val="tx1"/>
            </a:solidFill>
          </a:endParaRPr>
        </a:p>
      </dgm:t>
    </dgm:pt>
    <dgm:pt modelId="{A831B9A6-F7AF-4C9A-9A8D-730642B745EF}" type="parTrans" cxnId="{D67EFE6B-ABDA-4A06-8D9A-22284C79EBC0}">
      <dgm:prSet/>
      <dgm:spPr/>
      <dgm:t>
        <a:bodyPr/>
        <a:lstStyle/>
        <a:p>
          <a:pPr rtl="1"/>
          <a:endParaRPr lang="ar-IQ"/>
        </a:p>
      </dgm:t>
    </dgm:pt>
    <dgm:pt modelId="{DB5D9C70-C918-4552-B2DB-1D1B920F6E08}" type="sibTrans" cxnId="{D67EFE6B-ABDA-4A06-8D9A-22284C79EBC0}">
      <dgm:prSet/>
      <dgm:spPr/>
      <dgm:t>
        <a:bodyPr/>
        <a:lstStyle/>
        <a:p>
          <a:pPr rtl="1"/>
          <a:endParaRPr lang="ar-IQ"/>
        </a:p>
      </dgm:t>
    </dgm:pt>
    <dgm:pt modelId="{36F816D5-CE64-47E6-8CBC-70CF37E6379C}">
      <dgm:prSet phldrT="[Text]" custT="1"/>
      <dgm:spPr/>
      <dgm:t>
        <a:bodyPr/>
        <a:lstStyle/>
        <a:p>
          <a:pPr rtl="1"/>
          <a:r>
            <a:rPr lang="en-US" sz="6600" b="1" dirty="0">
              <a:solidFill>
                <a:schemeClr val="tx1"/>
              </a:solidFill>
            </a:rPr>
            <a:t>History</a:t>
          </a:r>
          <a:endParaRPr lang="ar-IQ" sz="6600" b="1" dirty="0">
            <a:solidFill>
              <a:schemeClr val="tx1"/>
            </a:solidFill>
          </a:endParaRPr>
        </a:p>
      </dgm:t>
    </dgm:pt>
    <dgm:pt modelId="{EB852EC3-EE7B-418E-86B7-092AD630EAF2}" type="sibTrans" cxnId="{47C6D23F-1809-4517-AE33-0621BE9E42BF}">
      <dgm:prSet/>
      <dgm:spPr/>
      <dgm:t>
        <a:bodyPr/>
        <a:lstStyle/>
        <a:p>
          <a:pPr rtl="1"/>
          <a:endParaRPr lang="ar-IQ"/>
        </a:p>
      </dgm:t>
    </dgm:pt>
    <dgm:pt modelId="{EAC7D92F-7FE9-4839-BAAB-6D2B5D9E18F5}" type="parTrans" cxnId="{47C6D23F-1809-4517-AE33-0621BE9E42BF}">
      <dgm:prSet/>
      <dgm:spPr/>
      <dgm:t>
        <a:bodyPr/>
        <a:lstStyle/>
        <a:p>
          <a:pPr rtl="1"/>
          <a:endParaRPr lang="ar-IQ"/>
        </a:p>
      </dgm:t>
    </dgm:pt>
    <dgm:pt modelId="{C2D51FC9-EA29-4AD0-AB33-D61457521FA0}">
      <dgm:prSet phldrT="[Text]" custT="1"/>
      <dgm:spPr/>
      <dgm:t>
        <a:bodyPr/>
        <a:lstStyle/>
        <a:p>
          <a:pPr rtl="0"/>
          <a:r>
            <a:rPr lang="en-US" sz="2400" b="1" dirty="0">
              <a:solidFill>
                <a:schemeClr val="tx1"/>
              </a:solidFill>
            </a:rPr>
            <a:t>Stool Characteristics </a:t>
          </a:r>
          <a:endParaRPr lang="ar-IQ" sz="2400" b="1" dirty="0">
            <a:solidFill>
              <a:schemeClr val="tx1"/>
            </a:solidFill>
          </a:endParaRPr>
        </a:p>
      </dgm:t>
    </dgm:pt>
    <dgm:pt modelId="{17185600-226D-4E30-9284-1642D855630E}" type="parTrans" cxnId="{CDAFCF8B-849F-4EF5-B434-8D7281F08A70}">
      <dgm:prSet/>
      <dgm:spPr/>
      <dgm:t>
        <a:bodyPr/>
        <a:lstStyle/>
        <a:p>
          <a:pPr rtl="1"/>
          <a:endParaRPr lang="ar-IQ"/>
        </a:p>
      </dgm:t>
    </dgm:pt>
    <dgm:pt modelId="{CA1F7AF5-FC56-43D3-87E0-A76CEA6CBB91}" type="sibTrans" cxnId="{CDAFCF8B-849F-4EF5-B434-8D7281F08A70}">
      <dgm:prSet/>
      <dgm:spPr/>
      <dgm:t>
        <a:bodyPr/>
        <a:lstStyle/>
        <a:p>
          <a:pPr rtl="1"/>
          <a:endParaRPr lang="ar-IQ"/>
        </a:p>
      </dgm:t>
    </dgm:pt>
    <dgm:pt modelId="{E2FB1623-4FE4-455D-98F3-33B1BCECEF47}">
      <dgm:prSet phldrT="[Text]" custT="1"/>
      <dgm:spPr/>
      <dgm:t>
        <a:bodyPr/>
        <a:lstStyle/>
        <a:p>
          <a:pPr rtl="1"/>
          <a:r>
            <a:rPr lang="en-US" sz="2400" b="1" dirty="0">
              <a:solidFill>
                <a:schemeClr val="tx1"/>
              </a:solidFill>
            </a:rPr>
            <a:t>Systemic Symptoms</a:t>
          </a:r>
          <a:endParaRPr lang="ar-IQ" sz="2400" b="1" dirty="0">
            <a:solidFill>
              <a:schemeClr val="tx1"/>
            </a:solidFill>
          </a:endParaRPr>
        </a:p>
      </dgm:t>
    </dgm:pt>
    <dgm:pt modelId="{C06EA370-0769-4F89-A12D-210CB3F9AAEB}" type="parTrans" cxnId="{0D55B780-7B34-4043-AFF2-B0A25B15C507}">
      <dgm:prSet/>
      <dgm:spPr/>
      <dgm:t>
        <a:bodyPr/>
        <a:lstStyle/>
        <a:p>
          <a:pPr rtl="1"/>
          <a:endParaRPr lang="ar-IQ"/>
        </a:p>
      </dgm:t>
    </dgm:pt>
    <dgm:pt modelId="{C5515256-B2EE-4306-A8FA-3B8151178A57}" type="sibTrans" cxnId="{0D55B780-7B34-4043-AFF2-B0A25B15C507}">
      <dgm:prSet/>
      <dgm:spPr/>
      <dgm:t>
        <a:bodyPr/>
        <a:lstStyle/>
        <a:p>
          <a:pPr rtl="1"/>
          <a:endParaRPr lang="ar-IQ"/>
        </a:p>
      </dgm:t>
    </dgm:pt>
    <dgm:pt modelId="{F63B4E17-EF0E-415A-8DCC-42DCD476D1C7}">
      <dgm:prSet phldrT="[Text]" custT="1"/>
      <dgm:spPr/>
      <dgm:t>
        <a:bodyPr/>
        <a:lstStyle/>
        <a:p>
          <a:pPr rtl="1"/>
          <a:r>
            <a:rPr lang="en-US" sz="2400" b="1" dirty="0">
              <a:solidFill>
                <a:schemeClr val="tx1"/>
              </a:solidFill>
            </a:rPr>
            <a:t>GI  Symptoms</a:t>
          </a:r>
          <a:endParaRPr lang="ar-IQ" sz="2400" b="1" dirty="0">
            <a:solidFill>
              <a:schemeClr val="tx1"/>
            </a:solidFill>
          </a:endParaRPr>
        </a:p>
      </dgm:t>
    </dgm:pt>
    <dgm:pt modelId="{9EDE5940-5737-450D-BAAD-7E7740F982B3}" type="parTrans" cxnId="{AC00F0DD-8938-47D1-8A74-ED4511AE29FC}">
      <dgm:prSet/>
      <dgm:spPr/>
      <dgm:t>
        <a:bodyPr/>
        <a:lstStyle/>
        <a:p>
          <a:pPr rtl="1"/>
          <a:endParaRPr lang="ar-IQ"/>
        </a:p>
      </dgm:t>
    </dgm:pt>
    <dgm:pt modelId="{49634DB7-34F2-4329-9E13-078266FAFD34}" type="sibTrans" cxnId="{AC00F0DD-8938-47D1-8A74-ED4511AE29FC}">
      <dgm:prSet/>
      <dgm:spPr/>
      <dgm:t>
        <a:bodyPr/>
        <a:lstStyle/>
        <a:p>
          <a:pPr rtl="1"/>
          <a:endParaRPr lang="ar-IQ"/>
        </a:p>
      </dgm:t>
    </dgm:pt>
    <dgm:pt modelId="{EAE2D751-2314-4744-B3FC-22E71A42817C}" type="pres">
      <dgm:prSet presAssocID="{0FCD9C6A-BE71-4744-96FA-6FB26FB2D59E}" presName="composite" presStyleCnt="0">
        <dgm:presLayoutVars>
          <dgm:chMax val="1"/>
          <dgm:dir/>
          <dgm:resizeHandles val="exact"/>
        </dgm:presLayoutVars>
      </dgm:prSet>
      <dgm:spPr/>
    </dgm:pt>
    <dgm:pt modelId="{F444846B-E28E-448E-BCF8-D2D088C20562}" type="pres">
      <dgm:prSet presAssocID="{36F816D5-CE64-47E6-8CBC-70CF37E6379C}" presName="roof" presStyleLbl="dkBgShp" presStyleIdx="0" presStyleCnt="2"/>
      <dgm:spPr/>
    </dgm:pt>
    <dgm:pt modelId="{3178E1E8-869E-4D09-89AB-43D06B089C98}" type="pres">
      <dgm:prSet presAssocID="{36F816D5-CE64-47E6-8CBC-70CF37E6379C}" presName="pillars" presStyleCnt="0"/>
      <dgm:spPr/>
    </dgm:pt>
    <dgm:pt modelId="{B795B8EA-1B0F-4366-B501-2E39314433F3}" type="pres">
      <dgm:prSet presAssocID="{36F816D5-CE64-47E6-8CBC-70CF37E6379C}" presName="pillar1" presStyleLbl="node1" presStyleIdx="0" presStyleCnt="4">
        <dgm:presLayoutVars>
          <dgm:bulletEnabled val="1"/>
        </dgm:presLayoutVars>
      </dgm:prSet>
      <dgm:spPr/>
    </dgm:pt>
    <dgm:pt modelId="{E3F24AA6-6AAF-4EC7-8C18-D65F0F5159DB}" type="pres">
      <dgm:prSet presAssocID="{C2D51FC9-EA29-4AD0-AB33-D61457521FA0}" presName="pillarX" presStyleLbl="node1" presStyleIdx="1" presStyleCnt="4" custScaleX="166406">
        <dgm:presLayoutVars>
          <dgm:bulletEnabled val="1"/>
        </dgm:presLayoutVars>
      </dgm:prSet>
      <dgm:spPr/>
    </dgm:pt>
    <dgm:pt modelId="{C7550E15-F365-44B3-BCEB-C3F05E476B38}" type="pres">
      <dgm:prSet presAssocID="{F63B4E17-EF0E-415A-8DCC-42DCD476D1C7}" presName="pillarX" presStyleLbl="node1" presStyleIdx="2" presStyleCnt="4" custScaleX="139845" custScaleY="100000" custLinFactNeighborX="2786" custLinFactNeighborY="1054">
        <dgm:presLayoutVars>
          <dgm:bulletEnabled val="1"/>
        </dgm:presLayoutVars>
      </dgm:prSet>
      <dgm:spPr/>
    </dgm:pt>
    <dgm:pt modelId="{A25E6DA5-302C-4F9A-8B62-521BB85B9ACD}" type="pres">
      <dgm:prSet presAssocID="{E2FB1623-4FE4-455D-98F3-33B1BCECEF47}" presName="pillarX" presStyleLbl="node1" presStyleIdx="3" presStyleCnt="4" custScaleX="116393">
        <dgm:presLayoutVars>
          <dgm:bulletEnabled val="1"/>
        </dgm:presLayoutVars>
      </dgm:prSet>
      <dgm:spPr/>
    </dgm:pt>
    <dgm:pt modelId="{14A98C21-1328-440E-92A5-D829F874E6CC}" type="pres">
      <dgm:prSet presAssocID="{36F816D5-CE64-47E6-8CBC-70CF37E6379C}" presName="base" presStyleLbl="dkBgShp" presStyleIdx="1" presStyleCnt="2"/>
      <dgm:spPr/>
    </dgm:pt>
  </dgm:ptLst>
  <dgm:cxnLst>
    <dgm:cxn modelId="{47C6D23F-1809-4517-AE33-0621BE9E42BF}" srcId="{0FCD9C6A-BE71-4744-96FA-6FB26FB2D59E}" destId="{36F816D5-CE64-47E6-8CBC-70CF37E6379C}" srcOrd="0" destOrd="0" parTransId="{EAC7D92F-7FE9-4839-BAAB-6D2B5D9E18F5}" sibTransId="{EB852EC3-EE7B-418E-86B7-092AD630EAF2}"/>
    <dgm:cxn modelId="{EFD73048-8178-44F0-A274-69470FA017C5}" type="presOf" srcId="{F63B4E17-EF0E-415A-8DCC-42DCD476D1C7}" destId="{C7550E15-F365-44B3-BCEB-C3F05E476B38}" srcOrd="0" destOrd="0" presId="urn:microsoft.com/office/officeart/2005/8/layout/hList3"/>
    <dgm:cxn modelId="{972B966A-82A7-449D-929F-1E514B6FCE0C}" type="presOf" srcId="{36F816D5-CE64-47E6-8CBC-70CF37E6379C}" destId="{F444846B-E28E-448E-BCF8-D2D088C20562}" srcOrd="0" destOrd="0" presId="urn:microsoft.com/office/officeart/2005/8/layout/hList3"/>
    <dgm:cxn modelId="{D67EFE6B-ABDA-4A06-8D9A-22284C79EBC0}" srcId="{36F816D5-CE64-47E6-8CBC-70CF37E6379C}" destId="{5874AA47-E1F2-428D-854E-A3CD3660AC19}" srcOrd="0" destOrd="0" parTransId="{A831B9A6-F7AF-4C9A-9A8D-730642B745EF}" sibTransId="{DB5D9C70-C918-4552-B2DB-1D1B920F6E08}"/>
    <dgm:cxn modelId="{0D55B780-7B34-4043-AFF2-B0A25B15C507}" srcId="{36F816D5-CE64-47E6-8CBC-70CF37E6379C}" destId="{E2FB1623-4FE4-455D-98F3-33B1BCECEF47}" srcOrd="3" destOrd="0" parTransId="{C06EA370-0769-4F89-A12D-210CB3F9AAEB}" sibTransId="{C5515256-B2EE-4306-A8FA-3B8151178A57}"/>
    <dgm:cxn modelId="{CDAFCF8B-849F-4EF5-B434-8D7281F08A70}" srcId="{36F816D5-CE64-47E6-8CBC-70CF37E6379C}" destId="{C2D51FC9-EA29-4AD0-AB33-D61457521FA0}" srcOrd="1" destOrd="0" parTransId="{17185600-226D-4E30-9284-1642D855630E}" sibTransId="{CA1F7AF5-FC56-43D3-87E0-A76CEA6CBB91}"/>
    <dgm:cxn modelId="{FCE562CF-9CC0-49C0-A7EB-7D3A67B2967A}" type="presOf" srcId="{C2D51FC9-EA29-4AD0-AB33-D61457521FA0}" destId="{E3F24AA6-6AAF-4EC7-8C18-D65F0F5159DB}" srcOrd="0" destOrd="0" presId="urn:microsoft.com/office/officeart/2005/8/layout/hList3"/>
    <dgm:cxn modelId="{2E2B76DC-E1B6-4E36-89B3-5D5D073D57C4}" type="presOf" srcId="{5874AA47-E1F2-428D-854E-A3CD3660AC19}" destId="{B795B8EA-1B0F-4366-B501-2E39314433F3}" srcOrd="0" destOrd="0" presId="urn:microsoft.com/office/officeart/2005/8/layout/hList3"/>
    <dgm:cxn modelId="{4DA5CBDD-D704-4C6E-B882-9E22D1396846}" type="presOf" srcId="{0FCD9C6A-BE71-4744-96FA-6FB26FB2D59E}" destId="{EAE2D751-2314-4744-B3FC-22E71A42817C}" srcOrd="0" destOrd="0" presId="urn:microsoft.com/office/officeart/2005/8/layout/hList3"/>
    <dgm:cxn modelId="{AC00F0DD-8938-47D1-8A74-ED4511AE29FC}" srcId="{36F816D5-CE64-47E6-8CBC-70CF37E6379C}" destId="{F63B4E17-EF0E-415A-8DCC-42DCD476D1C7}" srcOrd="2" destOrd="0" parTransId="{9EDE5940-5737-450D-BAAD-7E7740F982B3}" sibTransId="{49634DB7-34F2-4329-9E13-078266FAFD34}"/>
    <dgm:cxn modelId="{D2826FE1-977B-48E2-84E7-AB33376EDD2C}" type="presOf" srcId="{E2FB1623-4FE4-455D-98F3-33B1BCECEF47}" destId="{A25E6DA5-302C-4F9A-8B62-521BB85B9ACD}" srcOrd="0" destOrd="0" presId="urn:microsoft.com/office/officeart/2005/8/layout/hList3"/>
    <dgm:cxn modelId="{6E3148F3-8208-4235-99E3-B09E950E7843}" type="presParOf" srcId="{EAE2D751-2314-4744-B3FC-22E71A42817C}" destId="{F444846B-E28E-448E-BCF8-D2D088C20562}" srcOrd="0" destOrd="0" presId="urn:microsoft.com/office/officeart/2005/8/layout/hList3"/>
    <dgm:cxn modelId="{82B54596-E452-48C0-9D4D-A7E999C9B6FD}" type="presParOf" srcId="{EAE2D751-2314-4744-B3FC-22E71A42817C}" destId="{3178E1E8-869E-4D09-89AB-43D06B089C98}" srcOrd="1" destOrd="0" presId="urn:microsoft.com/office/officeart/2005/8/layout/hList3"/>
    <dgm:cxn modelId="{A6A129E4-E993-46CE-827A-BE83F7A6D475}" type="presParOf" srcId="{3178E1E8-869E-4D09-89AB-43D06B089C98}" destId="{B795B8EA-1B0F-4366-B501-2E39314433F3}" srcOrd="0" destOrd="0" presId="urn:microsoft.com/office/officeart/2005/8/layout/hList3"/>
    <dgm:cxn modelId="{E5367AE0-D61E-4D27-81E3-02520A9C8F35}" type="presParOf" srcId="{3178E1E8-869E-4D09-89AB-43D06B089C98}" destId="{E3F24AA6-6AAF-4EC7-8C18-D65F0F5159DB}" srcOrd="1" destOrd="0" presId="urn:microsoft.com/office/officeart/2005/8/layout/hList3"/>
    <dgm:cxn modelId="{1B2C5A03-731B-42CF-AFF2-A4D830CE0507}" type="presParOf" srcId="{3178E1E8-869E-4D09-89AB-43D06B089C98}" destId="{C7550E15-F365-44B3-BCEB-C3F05E476B38}" srcOrd="2" destOrd="0" presId="urn:microsoft.com/office/officeart/2005/8/layout/hList3"/>
    <dgm:cxn modelId="{8C2FE39E-65D0-4F4A-9386-59EC8C5EA63D}" type="presParOf" srcId="{3178E1E8-869E-4D09-89AB-43D06B089C98}" destId="{A25E6DA5-302C-4F9A-8B62-521BB85B9ACD}" srcOrd="3" destOrd="0" presId="urn:microsoft.com/office/officeart/2005/8/layout/hList3"/>
    <dgm:cxn modelId="{FAD4A75C-D705-47F8-B595-B29368C30F33}" type="presParOf" srcId="{EAE2D751-2314-4744-B3FC-22E71A42817C}" destId="{14A98C21-1328-440E-92A5-D829F874E6C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0304EF-615D-482A-BE12-7F973FEC9906}" type="doc">
      <dgm:prSet loTypeId="urn:microsoft.com/office/officeart/2005/8/layout/hList6" loCatId="list" qsTypeId="urn:microsoft.com/office/officeart/2005/8/quickstyle/simple1" qsCatId="simple" csTypeId="urn:microsoft.com/office/officeart/2005/8/colors/colorful2" csCatId="colorful" phldr="1"/>
      <dgm:spPr/>
      <dgm:t>
        <a:bodyPr/>
        <a:lstStyle/>
        <a:p>
          <a:pPr rtl="1"/>
          <a:endParaRPr lang="ar-IQ"/>
        </a:p>
      </dgm:t>
    </dgm:pt>
    <dgm:pt modelId="{5451D9E4-82CE-487D-BED9-D15DEBF77620}">
      <dgm:prSet phldrT="[Text]">
        <dgm:style>
          <a:lnRef idx="1">
            <a:schemeClr val="accent2"/>
          </a:lnRef>
          <a:fillRef idx="2">
            <a:schemeClr val="accent2"/>
          </a:fillRef>
          <a:effectRef idx="1">
            <a:schemeClr val="accent2"/>
          </a:effectRef>
          <a:fontRef idx="minor">
            <a:schemeClr val="dk1"/>
          </a:fontRef>
        </dgm:style>
      </dgm:prSet>
      <dgm:spPr/>
      <dgm:t>
        <a:bodyPr/>
        <a:lstStyle/>
        <a:p>
          <a:pPr algn="l" rtl="1"/>
          <a:r>
            <a:rPr lang="en-US" sz="1600" b="1" dirty="0">
              <a:solidFill>
                <a:schemeClr val="tx1"/>
              </a:solidFill>
            </a:rPr>
            <a:t>Diet history</a:t>
          </a:r>
          <a:endParaRPr lang="ar-IQ" sz="1600" b="1" dirty="0">
            <a:solidFill>
              <a:schemeClr val="tx1"/>
            </a:solidFill>
          </a:endParaRPr>
        </a:p>
      </dgm:t>
    </dgm:pt>
    <dgm:pt modelId="{F955AAFA-6047-4B9A-92D2-1608DE19A253}" type="parTrans" cxnId="{61E8057D-15C1-4894-921F-C381265CEDB7}">
      <dgm:prSet/>
      <dgm:spPr/>
      <dgm:t>
        <a:bodyPr/>
        <a:lstStyle/>
        <a:p>
          <a:pPr rtl="1"/>
          <a:endParaRPr lang="ar-IQ"/>
        </a:p>
      </dgm:t>
    </dgm:pt>
    <dgm:pt modelId="{B23BC996-39AB-4533-890D-5965FC0FE320}" type="sibTrans" cxnId="{61E8057D-15C1-4894-921F-C381265CEDB7}">
      <dgm:prSet/>
      <dgm:spPr/>
      <dgm:t>
        <a:bodyPr/>
        <a:lstStyle/>
        <a:p>
          <a:pPr rtl="1"/>
          <a:endParaRPr lang="ar-IQ"/>
        </a:p>
      </dgm:t>
    </dgm:pt>
    <dgm:pt modelId="{E7A129D4-669F-42E4-9688-791BEE6AEB18}">
      <dgm:prSet phldrT="[Text]">
        <dgm:style>
          <a:lnRef idx="1">
            <a:schemeClr val="accent3"/>
          </a:lnRef>
          <a:fillRef idx="2">
            <a:schemeClr val="accent3"/>
          </a:fillRef>
          <a:effectRef idx="1">
            <a:schemeClr val="accent3"/>
          </a:effectRef>
          <a:fontRef idx="minor">
            <a:schemeClr val="dk1"/>
          </a:fontRef>
        </dgm:style>
      </dgm:prSet>
      <dgm:spPr/>
      <dgm:t>
        <a:bodyPr/>
        <a:lstStyle/>
        <a:p>
          <a:pPr algn="l" rtl="1"/>
          <a:r>
            <a:rPr lang="en-US" b="1" dirty="0"/>
            <a:t>Solid  foods</a:t>
          </a:r>
          <a:endParaRPr lang="ar-IQ" b="1" dirty="0"/>
        </a:p>
      </dgm:t>
    </dgm:pt>
    <dgm:pt modelId="{39E46F9D-5411-42D2-8696-0BC55DD3762C}" type="parTrans" cxnId="{BDB4946A-9587-47E6-B85F-EA70E0536141}">
      <dgm:prSet/>
      <dgm:spPr/>
      <dgm:t>
        <a:bodyPr/>
        <a:lstStyle/>
        <a:p>
          <a:pPr rtl="1"/>
          <a:endParaRPr lang="ar-IQ"/>
        </a:p>
      </dgm:t>
    </dgm:pt>
    <dgm:pt modelId="{F6B6529B-248A-4758-B7D9-C50DF3460236}" type="sibTrans" cxnId="{BDB4946A-9587-47E6-B85F-EA70E0536141}">
      <dgm:prSet/>
      <dgm:spPr/>
      <dgm:t>
        <a:bodyPr/>
        <a:lstStyle/>
        <a:p>
          <a:pPr rtl="1"/>
          <a:endParaRPr lang="ar-IQ"/>
        </a:p>
      </dgm:t>
    </dgm:pt>
    <dgm:pt modelId="{588A8E55-D9D4-4C11-920B-F4B5D970CA1D}">
      <dgm:prSet phldrT="[Text]">
        <dgm:style>
          <a:lnRef idx="1">
            <a:schemeClr val="accent4"/>
          </a:lnRef>
          <a:fillRef idx="2">
            <a:schemeClr val="accent4"/>
          </a:fillRef>
          <a:effectRef idx="1">
            <a:schemeClr val="accent4"/>
          </a:effectRef>
          <a:fontRef idx="minor">
            <a:schemeClr val="dk1"/>
          </a:fontRef>
        </dgm:style>
      </dgm:prSet>
      <dgm:spPr/>
      <dgm:t>
        <a:bodyPr/>
        <a:lstStyle/>
        <a:p>
          <a:pPr algn="l" rtl="1"/>
          <a:endParaRPr lang="en-US" b="1" dirty="0"/>
        </a:p>
        <a:p>
          <a:pPr algn="l" rtl="1"/>
          <a:r>
            <a:rPr lang="en-US" b="1" dirty="0"/>
            <a:t>Formula  ingested</a:t>
          </a:r>
          <a:endParaRPr lang="ar-IQ" b="1" dirty="0"/>
        </a:p>
      </dgm:t>
    </dgm:pt>
    <dgm:pt modelId="{05ED16FE-170F-40D7-9D94-FB231EC52A72}" type="parTrans" cxnId="{14FB3F2A-93EA-4F81-8F47-42D6BBFF2613}">
      <dgm:prSet/>
      <dgm:spPr/>
      <dgm:t>
        <a:bodyPr/>
        <a:lstStyle/>
        <a:p>
          <a:pPr rtl="1"/>
          <a:endParaRPr lang="ar-IQ"/>
        </a:p>
      </dgm:t>
    </dgm:pt>
    <dgm:pt modelId="{56011052-39E6-41BF-ADCF-305AD558978C}" type="sibTrans" cxnId="{14FB3F2A-93EA-4F81-8F47-42D6BBFF2613}">
      <dgm:prSet/>
      <dgm:spPr/>
      <dgm:t>
        <a:bodyPr/>
        <a:lstStyle/>
        <a:p>
          <a:pPr rtl="1"/>
          <a:endParaRPr lang="ar-IQ"/>
        </a:p>
      </dgm:t>
    </dgm:pt>
    <dgm:pt modelId="{9ACBEECF-627F-4E0D-B93E-D3475E0AB9C3}">
      <dgm:prSet>
        <dgm:style>
          <a:lnRef idx="1">
            <a:schemeClr val="accent1"/>
          </a:lnRef>
          <a:fillRef idx="2">
            <a:schemeClr val="accent1"/>
          </a:fillRef>
          <a:effectRef idx="1">
            <a:schemeClr val="accent1"/>
          </a:effectRef>
          <a:fontRef idx="minor">
            <a:schemeClr val="dk1"/>
          </a:fontRef>
        </dgm:style>
      </dgm:prSet>
      <dgm:spPr/>
      <dgm:t>
        <a:bodyPr/>
        <a:lstStyle/>
        <a:p>
          <a:pPr algn="l" rtl="1"/>
          <a:r>
            <a:rPr lang="en-US" b="1" dirty="0"/>
            <a:t>amount and type of</a:t>
          </a:r>
          <a:endParaRPr lang="ar-IQ" b="1" dirty="0"/>
        </a:p>
        <a:p>
          <a:pPr algn="l" rtl="0"/>
          <a:r>
            <a:rPr lang="en-US" b="1" dirty="0"/>
            <a:t>Fluids</a:t>
          </a:r>
        </a:p>
        <a:p>
          <a:pPr algn="l" rtl="0"/>
          <a:r>
            <a:rPr lang="en-US" b="1" dirty="0"/>
            <a:t>Fruit juice</a:t>
          </a:r>
        </a:p>
        <a:p>
          <a:pPr algn="l" rtl="0"/>
          <a:r>
            <a:rPr lang="en-US" b="1" dirty="0"/>
            <a:t>Fat  </a:t>
          </a:r>
        </a:p>
        <a:p>
          <a:pPr algn="l" rtl="0"/>
          <a:endParaRPr lang="en-US" b="1" dirty="0"/>
        </a:p>
      </dgm:t>
    </dgm:pt>
    <dgm:pt modelId="{1A0D37BB-AF52-4F71-8B53-9E0CDDE1736E}" type="parTrans" cxnId="{37FD17A4-1C32-44BA-A152-9B9877FE69B9}">
      <dgm:prSet/>
      <dgm:spPr/>
      <dgm:t>
        <a:bodyPr/>
        <a:lstStyle/>
        <a:p>
          <a:pPr rtl="1"/>
          <a:endParaRPr lang="ar-IQ"/>
        </a:p>
      </dgm:t>
    </dgm:pt>
    <dgm:pt modelId="{7FB46F42-1547-44E7-BE4B-8FF14A4255E9}" type="sibTrans" cxnId="{37FD17A4-1C32-44BA-A152-9B9877FE69B9}">
      <dgm:prSet/>
      <dgm:spPr/>
      <dgm:t>
        <a:bodyPr/>
        <a:lstStyle/>
        <a:p>
          <a:pPr rtl="1"/>
          <a:endParaRPr lang="ar-IQ"/>
        </a:p>
      </dgm:t>
    </dgm:pt>
    <dgm:pt modelId="{F0924B88-E2EC-4C47-8DCD-9DEF0F2CA2E3}" type="pres">
      <dgm:prSet presAssocID="{CD0304EF-615D-482A-BE12-7F973FEC9906}" presName="Name0" presStyleCnt="0">
        <dgm:presLayoutVars>
          <dgm:dir/>
          <dgm:resizeHandles val="exact"/>
        </dgm:presLayoutVars>
      </dgm:prSet>
      <dgm:spPr/>
    </dgm:pt>
    <dgm:pt modelId="{B44099CA-C1CD-40F3-8DE1-86264A587ED0}" type="pres">
      <dgm:prSet presAssocID="{5451D9E4-82CE-487D-BED9-D15DEBF77620}" presName="node" presStyleLbl="node1" presStyleIdx="0" presStyleCnt="4">
        <dgm:presLayoutVars>
          <dgm:bulletEnabled val="1"/>
        </dgm:presLayoutVars>
      </dgm:prSet>
      <dgm:spPr/>
    </dgm:pt>
    <dgm:pt modelId="{BE60F94F-3470-4BEC-9492-F53D2E5854EA}" type="pres">
      <dgm:prSet presAssocID="{B23BC996-39AB-4533-890D-5965FC0FE320}" presName="sibTrans" presStyleCnt="0"/>
      <dgm:spPr/>
    </dgm:pt>
    <dgm:pt modelId="{727AF2DD-1D27-443E-ABCD-60704893C67C}" type="pres">
      <dgm:prSet presAssocID="{9ACBEECF-627F-4E0D-B93E-D3475E0AB9C3}" presName="node" presStyleLbl="node1" presStyleIdx="1" presStyleCnt="4" custScaleX="112944">
        <dgm:presLayoutVars>
          <dgm:bulletEnabled val="1"/>
        </dgm:presLayoutVars>
      </dgm:prSet>
      <dgm:spPr/>
    </dgm:pt>
    <dgm:pt modelId="{E46168EB-8FB1-4350-BC6E-B47FE5609DFB}" type="pres">
      <dgm:prSet presAssocID="{7FB46F42-1547-44E7-BE4B-8FF14A4255E9}" presName="sibTrans" presStyleCnt="0"/>
      <dgm:spPr/>
    </dgm:pt>
    <dgm:pt modelId="{C22850CE-0A11-4942-A37F-A097FDDA1F5D}" type="pres">
      <dgm:prSet presAssocID="{E7A129D4-669F-42E4-9688-791BEE6AEB18}" presName="node" presStyleLbl="node1" presStyleIdx="2" presStyleCnt="4">
        <dgm:presLayoutVars>
          <dgm:bulletEnabled val="1"/>
        </dgm:presLayoutVars>
      </dgm:prSet>
      <dgm:spPr/>
    </dgm:pt>
    <dgm:pt modelId="{AB576442-2956-4080-B0AA-53D3AC488928}" type="pres">
      <dgm:prSet presAssocID="{F6B6529B-248A-4758-B7D9-C50DF3460236}" presName="sibTrans" presStyleCnt="0"/>
      <dgm:spPr/>
    </dgm:pt>
    <dgm:pt modelId="{97F9D0F5-7334-4D63-BF5F-49B726D2B274}" type="pres">
      <dgm:prSet presAssocID="{588A8E55-D9D4-4C11-920B-F4B5D970CA1D}" presName="node" presStyleLbl="node1" presStyleIdx="3" presStyleCnt="4">
        <dgm:presLayoutVars>
          <dgm:bulletEnabled val="1"/>
        </dgm:presLayoutVars>
      </dgm:prSet>
      <dgm:spPr/>
    </dgm:pt>
  </dgm:ptLst>
  <dgm:cxnLst>
    <dgm:cxn modelId="{7CC3FE00-0026-450B-804F-BD3E83634767}" type="presOf" srcId="{E7A129D4-669F-42E4-9688-791BEE6AEB18}" destId="{C22850CE-0A11-4942-A37F-A097FDDA1F5D}" srcOrd="0" destOrd="0" presId="urn:microsoft.com/office/officeart/2005/8/layout/hList6"/>
    <dgm:cxn modelId="{E907EC09-67A1-423E-8A0F-8C4BC64A0B79}" type="presOf" srcId="{CD0304EF-615D-482A-BE12-7F973FEC9906}" destId="{F0924B88-E2EC-4C47-8DCD-9DEF0F2CA2E3}" srcOrd="0" destOrd="0" presId="urn:microsoft.com/office/officeart/2005/8/layout/hList6"/>
    <dgm:cxn modelId="{45CA6714-C54F-4844-B69C-3152E42D79E8}" type="presOf" srcId="{588A8E55-D9D4-4C11-920B-F4B5D970CA1D}" destId="{97F9D0F5-7334-4D63-BF5F-49B726D2B274}" srcOrd="0" destOrd="0" presId="urn:microsoft.com/office/officeart/2005/8/layout/hList6"/>
    <dgm:cxn modelId="{14FB3F2A-93EA-4F81-8F47-42D6BBFF2613}" srcId="{CD0304EF-615D-482A-BE12-7F973FEC9906}" destId="{588A8E55-D9D4-4C11-920B-F4B5D970CA1D}" srcOrd="3" destOrd="0" parTransId="{05ED16FE-170F-40D7-9D94-FB231EC52A72}" sibTransId="{56011052-39E6-41BF-ADCF-305AD558978C}"/>
    <dgm:cxn modelId="{8A8EF860-66D8-4D5B-9597-3358DF698431}" type="presOf" srcId="{9ACBEECF-627F-4E0D-B93E-D3475E0AB9C3}" destId="{727AF2DD-1D27-443E-ABCD-60704893C67C}" srcOrd="0" destOrd="0" presId="urn:microsoft.com/office/officeart/2005/8/layout/hList6"/>
    <dgm:cxn modelId="{BDB4946A-9587-47E6-B85F-EA70E0536141}" srcId="{CD0304EF-615D-482A-BE12-7F973FEC9906}" destId="{E7A129D4-669F-42E4-9688-791BEE6AEB18}" srcOrd="2" destOrd="0" parTransId="{39E46F9D-5411-42D2-8696-0BC55DD3762C}" sibTransId="{F6B6529B-248A-4758-B7D9-C50DF3460236}"/>
    <dgm:cxn modelId="{61E8057D-15C1-4894-921F-C381265CEDB7}" srcId="{CD0304EF-615D-482A-BE12-7F973FEC9906}" destId="{5451D9E4-82CE-487D-BED9-D15DEBF77620}" srcOrd="0" destOrd="0" parTransId="{F955AAFA-6047-4B9A-92D2-1608DE19A253}" sibTransId="{B23BC996-39AB-4533-890D-5965FC0FE320}"/>
    <dgm:cxn modelId="{37FD17A4-1C32-44BA-A152-9B9877FE69B9}" srcId="{CD0304EF-615D-482A-BE12-7F973FEC9906}" destId="{9ACBEECF-627F-4E0D-B93E-D3475E0AB9C3}" srcOrd="1" destOrd="0" parTransId="{1A0D37BB-AF52-4F71-8B53-9E0CDDE1736E}" sibTransId="{7FB46F42-1547-44E7-BE4B-8FF14A4255E9}"/>
    <dgm:cxn modelId="{5799E4CD-83A4-4511-BE7A-A8C6B287EDF3}" type="presOf" srcId="{5451D9E4-82CE-487D-BED9-D15DEBF77620}" destId="{B44099CA-C1CD-40F3-8DE1-86264A587ED0}" srcOrd="0" destOrd="0" presId="urn:microsoft.com/office/officeart/2005/8/layout/hList6"/>
    <dgm:cxn modelId="{3124E9F3-FE9A-479C-AC39-AB7FAA5ED1B2}" type="presParOf" srcId="{F0924B88-E2EC-4C47-8DCD-9DEF0F2CA2E3}" destId="{B44099CA-C1CD-40F3-8DE1-86264A587ED0}" srcOrd="0" destOrd="0" presId="urn:microsoft.com/office/officeart/2005/8/layout/hList6"/>
    <dgm:cxn modelId="{6F36935F-759B-4B49-918C-F3E7AF55AAA4}" type="presParOf" srcId="{F0924B88-E2EC-4C47-8DCD-9DEF0F2CA2E3}" destId="{BE60F94F-3470-4BEC-9492-F53D2E5854EA}" srcOrd="1" destOrd="0" presId="urn:microsoft.com/office/officeart/2005/8/layout/hList6"/>
    <dgm:cxn modelId="{78C32DF1-2072-4CC4-87F1-85D2C5A5ED9A}" type="presParOf" srcId="{F0924B88-E2EC-4C47-8DCD-9DEF0F2CA2E3}" destId="{727AF2DD-1D27-443E-ABCD-60704893C67C}" srcOrd="2" destOrd="0" presId="urn:microsoft.com/office/officeart/2005/8/layout/hList6"/>
    <dgm:cxn modelId="{D26DFF5D-F197-45CD-8A08-B234A4734094}" type="presParOf" srcId="{F0924B88-E2EC-4C47-8DCD-9DEF0F2CA2E3}" destId="{E46168EB-8FB1-4350-BC6E-B47FE5609DFB}" srcOrd="3" destOrd="0" presId="urn:microsoft.com/office/officeart/2005/8/layout/hList6"/>
    <dgm:cxn modelId="{E34C4196-3123-4CA2-98E9-F1CD763200CE}" type="presParOf" srcId="{F0924B88-E2EC-4C47-8DCD-9DEF0F2CA2E3}" destId="{C22850CE-0A11-4942-A37F-A097FDDA1F5D}" srcOrd="4" destOrd="0" presId="urn:microsoft.com/office/officeart/2005/8/layout/hList6"/>
    <dgm:cxn modelId="{9F3C5C32-2257-4966-B781-9072F5211497}" type="presParOf" srcId="{F0924B88-E2EC-4C47-8DCD-9DEF0F2CA2E3}" destId="{AB576442-2956-4080-B0AA-53D3AC488928}" srcOrd="5" destOrd="0" presId="urn:microsoft.com/office/officeart/2005/8/layout/hList6"/>
    <dgm:cxn modelId="{1DB697CA-E231-4C66-8E60-108043D52D1B}" type="presParOf" srcId="{F0924B88-E2EC-4C47-8DCD-9DEF0F2CA2E3}" destId="{97F9D0F5-7334-4D63-BF5F-49B726D2B274}"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60E3C7-D000-4872-8CBF-591DBB1E7A6C}" type="doc">
      <dgm:prSet loTypeId="urn:microsoft.com/office/officeart/2005/8/layout/hProcess7#1" loCatId="list" qsTypeId="urn:microsoft.com/office/officeart/2005/8/quickstyle/simple1" qsCatId="simple" csTypeId="urn:microsoft.com/office/officeart/2005/8/colors/colorful5" csCatId="colorful" phldr="1"/>
      <dgm:spPr/>
      <dgm:t>
        <a:bodyPr/>
        <a:lstStyle/>
        <a:p>
          <a:pPr rtl="1"/>
          <a:endParaRPr lang="ar-IQ"/>
        </a:p>
      </dgm:t>
    </dgm:pt>
    <dgm:pt modelId="{BF1DC495-CD8A-401D-B8CE-D41C075FBDC0}">
      <dgm:prSet phldrT="[Text]" custT="1">
        <dgm:style>
          <a:lnRef idx="2">
            <a:schemeClr val="accent2"/>
          </a:lnRef>
          <a:fillRef idx="1">
            <a:schemeClr val="lt1"/>
          </a:fillRef>
          <a:effectRef idx="0">
            <a:schemeClr val="accent2"/>
          </a:effectRef>
          <a:fontRef idx="minor">
            <a:schemeClr val="dk1"/>
          </a:fontRef>
        </dgm:style>
      </dgm:prSet>
      <dgm:spPr/>
      <dgm:t>
        <a:bodyPr/>
        <a:lstStyle/>
        <a:p>
          <a:pPr algn="l" rtl="1"/>
          <a:endParaRPr lang="en-US" sz="1600" b="1" dirty="0"/>
        </a:p>
        <a:p>
          <a:pPr algn="l" rtl="1"/>
          <a:endParaRPr lang="en-US" sz="1600" b="1" dirty="0"/>
        </a:p>
        <a:p>
          <a:pPr algn="l" rtl="1"/>
          <a:r>
            <a:rPr lang="en-US" sz="2000" b="1" dirty="0"/>
            <a:t>weakness, fatigue, and failure to thrive</a:t>
          </a:r>
          <a:endParaRPr lang="ar-IQ" sz="2000" b="1" dirty="0"/>
        </a:p>
      </dgm:t>
    </dgm:pt>
    <dgm:pt modelId="{A403F8BF-65D9-4237-A7C5-5D1196D5F63F}" type="parTrans" cxnId="{9587FB96-167E-4E35-9C15-9BCCDA1C4EE8}">
      <dgm:prSet/>
      <dgm:spPr/>
      <dgm:t>
        <a:bodyPr/>
        <a:lstStyle/>
        <a:p>
          <a:pPr rtl="1"/>
          <a:endParaRPr lang="ar-IQ"/>
        </a:p>
      </dgm:t>
    </dgm:pt>
    <dgm:pt modelId="{E7980484-46FC-42D0-B0F2-92F9BD7EC2BD}" type="sibTrans" cxnId="{9587FB96-167E-4E35-9C15-9BCCDA1C4EE8}">
      <dgm:prSet/>
      <dgm:spPr/>
      <dgm:t>
        <a:bodyPr/>
        <a:lstStyle/>
        <a:p>
          <a:pPr rtl="1"/>
          <a:endParaRPr lang="ar-IQ"/>
        </a:p>
      </dgm:t>
    </dgm:pt>
    <dgm:pt modelId="{3010A974-EEF6-4837-80E5-51A98844F295}">
      <dgm:prSet phldrT="[Text]" phldr="1"/>
      <dgm:spPr/>
      <dgm:t>
        <a:bodyPr/>
        <a:lstStyle/>
        <a:p>
          <a:pPr algn="l" rtl="1"/>
          <a:endParaRPr lang="ar-IQ" dirty="0"/>
        </a:p>
      </dgm:t>
    </dgm:pt>
    <dgm:pt modelId="{29065ABE-8AC1-44B5-8CE9-F1FDDBCA95A4}" type="parTrans" cxnId="{C8B9BA2D-D4FF-42F1-8132-580A9CA1D9DB}">
      <dgm:prSet/>
      <dgm:spPr/>
      <dgm:t>
        <a:bodyPr/>
        <a:lstStyle/>
        <a:p>
          <a:pPr rtl="1"/>
          <a:endParaRPr lang="ar-IQ"/>
        </a:p>
      </dgm:t>
    </dgm:pt>
    <dgm:pt modelId="{3AD0FF46-6228-4A54-B421-E879A7E4E826}" type="sibTrans" cxnId="{C8B9BA2D-D4FF-42F1-8132-580A9CA1D9DB}">
      <dgm:prSet/>
      <dgm:spPr/>
      <dgm:t>
        <a:bodyPr/>
        <a:lstStyle/>
        <a:p>
          <a:pPr rtl="1"/>
          <a:endParaRPr lang="ar-IQ"/>
        </a:p>
      </dgm:t>
    </dgm:pt>
    <dgm:pt modelId="{35E33275-A1F4-4654-9DFD-BF33C373EBCB}">
      <dgm:prSet phldrT="[Text]" phldr="1">
        <dgm:style>
          <a:lnRef idx="2">
            <a:schemeClr val="accent3"/>
          </a:lnRef>
          <a:fillRef idx="1">
            <a:schemeClr val="lt1"/>
          </a:fillRef>
          <a:effectRef idx="0">
            <a:schemeClr val="accent3"/>
          </a:effectRef>
          <a:fontRef idx="minor">
            <a:schemeClr val="dk1"/>
          </a:fontRef>
        </dgm:style>
      </dgm:prSet>
      <dgm:spPr/>
      <dgm:t>
        <a:bodyPr/>
        <a:lstStyle/>
        <a:p>
          <a:pPr rtl="1"/>
          <a:endParaRPr lang="ar-IQ" dirty="0"/>
        </a:p>
      </dgm:t>
    </dgm:pt>
    <dgm:pt modelId="{FE4DD8C1-EF14-4A09-8385-0E90E7C78FE1}" type="parTrans" cxnId="{EFDBE0CD-7B91-4B87-A90C-AA814A00CB17}">
      <dgm:prSet/>
      <dgm:spPr/>
      <dgm:t>
        <a:bodyPr/>
        <a:lstStyle/>
        <a:p>
          <a:pPr rtl="1"/>
          <a:endParaRPr lang="ar-IQ"/>
        </a:p>
      </dgm:t>
    </dgm:pt>
    <dgm:pt modelId="{496E4C14-B089-4FCD-A839-2BD22663E0A5}" type="sibTrans" cxnId="{EFDBE0CD-7B91-4B87-A90C-AA814A00CB17}">
      <dgm:prSet/>
      <dgm:spPr/>
      <dgm:t>
        <a:bodyPr/>
        <a:lstStyle/>
        <a:p>
          <a:pPr rtl="1"/>
          <a:endParaRPr lang="ar-IQ"/>
        </a:p>
      </dgm:t>
    </dgm:pt>
    <dgm:pt modelId="{DBC39A74-3F6E-45C9-9079-4B5875302A7B}">
      <dgm:prSet phldrT="[Text]">
        <dgm:style>
          <a:lnRef idx="2">
            <a:schemeClr val="accent3"/>
          </a:lnRef>
          <a:fillRef idx="1">
            <a:schemeClr val="lt1"/>
          </a:fillRef>
          <a:effectRef idx="0">
            <a:schemeClr val="accent3"/>
          </a:effectRef>
          <a:fontRef idx="minor">
            <a:schemeClr val="dk1"/>
          </a:fontRef>
        </dgm:style>
      </dgm:prSet>
      <dgm:spPr/>
      <dgm:t>
        <a:bodyPr/>
        <a:lstStyle/>
        <a:p>
          <a:pPr rtl="1"/>
          <a:endParaRPr lang="ar-IQ" sz="1700" b="1" dirty="0"/>
        </a:p>
      </dgm:t>
    </dgm:pt>
    <dgm:pt modelId="{D179F43D-292F-4DBC-B8AF-076093D7E500}" type="parTrans" cxnId="{B553C7DB-7B08-437A-A243-8789286B742E}">
      <dgm:prSet/>
      <dgm:spPr/>
      <dgm:t>
        <a:bodyPr/>
        <a:lstStyle/>
        <a:p>
          <a:pPr rtl="1"/>
          <a:endParaRPr lang="ar-IQ"/>
        </a:p>
      </dgm:t>
    </dgm:pt>
    <dgm:pt modelId="{943E75DA-CA37-4C8F-A0E9-B2ED02E85C2B}" type="sibTrans" cxnId="{B553C7DB-7B08-437A-A243-8789286B742E}">
      <dgm:prSet/>
      <dgm:spPr/>
      <dgm:t>
        <a:bodyPr/>
        <a:lstStyle/>
        <a:p>
          <a:pPr rtl="1"/>
          <a:endParaRPr lang="ar-IQ"/>
        </a:p>
      </dgm:t>
    </dgm:pt>
    <dgm:pt modelId="{4D612481-00E5-410B-8172-BE7D6532F6A5}">
      <dgm:prSet phldrT="[Text]" custT="1">
        <dgm:style>
          <a:lnRef idx="2">
            <a:schemeClr val="accent5"/>
          </a:lnRef>
          <a:fillRef idx="1">
            <a:schemeClr val="lt1"/>
          </a:fillRef>
          <a:effectRef idx="0">
            <a:schemeClr val="accent5"/>
          </a:effectRef>
          <a:fontRef idx="minor">
            <a:schemeClr val="dk1"/>
          </a:fontRef>
        </dgm:style>
      </dgm:prSet>
      <dgm:spPr/>
      <dgm:t>
        <a:bodyPr/>
        <a:lstStyle/>
        <a:p>
          <a:pPr algn="l" rtl="1"/>
          <a:r>
            <a:rPr lang="en-US" sz="1800" b="1" dirty="0" err="1"/>
            <a:t>Abetalipo</a:t>
          </a:r>
          <a:endParaRPr lang="en-US" sz="1800" b="1" dirty="0"/>
        </a:p>
        <a:p>
          <a:pPr algn="l" rtl="1"/>
          <a:r>
            <a:rPr lang="en-US" sz="1800" b="1" dirty="0" err="1"/>
            <a:t>proteinemia</a:t>
          </a:r>
          <a:r>
            <a:rPr lang="en-US" sz="1800" b="1" dirty="0"/>
            <a:t> </a:t>
          </a:r>
        </a:p>
        <a:p>
          <a:pPr algn="l" rtl="1"/>
          <a:r>
            <a:rPr lang="en-US" sz="1800" b="1" dirty="0"/>
            <a:t>develop retinitis </a:t>
          </a:r>
          <a:r>
            <a:rPr lang="en-US" sz="1800" b="1" dirty="0" err="1"/>
            <a:t>pigmentosa</a:t>
          </a:r>
          <a:r>
            <a:rPr lang="en-US" sz="1800" b="1" dirty="0"/>
            <a:t> </a:t>
          </a:r>
        </a:p>
        <a:p>
          <a:pPr algn="l" rtl="1"/>
          <a:r>
            <a:rPr lang="en-US" sz="1800" b="1" dirty="0"/>
            <a:t>and ataxia </a:t>
          </a:r>
          <a:endParaRPr lang="ar-IQ" sz="1800" b="1" dirty="0"/>
        </a:p>
      </dgm:t>
    </dgm:pt>
    <dgm:pt modelId="{1A284E5D-C405-4FAE-8E6D-C895DC8CAB84}" type="parTrans" cxnId="{782DF62F-7623-467A-BE06-37E6435134EE}">
      <dgm:prSet/>
      <dgm:spPr/>
      <dgm:t>
        <a:bodyPr/>
        <a:lstStyle/>
        <a:p>
          <a:pPr rtl="1"/>
          <a:endParaRPr lang="ar-IQ"/>
        </a:p>
      </dgm:t>
    </dgm:pt>
    <dgm:pt modelId="{1C6249B3-5F2A-47D6-A1EA-959FC701800B}" type="sibTrans" cxnId="{782DF62F-7623-467A-BE06-37E6435134EE}">
      <dgm:prSet/>
      <dgm:spPr/>
      <dgm:t>
        <a:bodyPr/>
        <a:lstStyle/>
        <a:p>
          <a:pPr rtl="1"/>
          <a:endParaRPr lang="ar-IQ"/>
        </a:p>
      </dgm:t>
    </dgm:pt>
    <dgm:pt modelId="{ED38599C-F04B-4FBD-BED2-495DBF3C6395}">
      <dgm:prSet phldrT="[Text]" phldr="1"/>
      <dgm:spPr/>
      <dgm:t>
        <a:bodyPr/>
        <a:lstStyle/>
        <a:p>
          <a:pPr rtl="1"/>
          <a:endParaRPr lang="ar-IQ" dirty="0"/>
        </a:p>
      </dgm:t>
    </dgm:pt>
    <dgm:pt modelId="{670C13B3-4D43-400E-B6B2-E8F5E5A638ED}" type="parTrans" cxnId="{B68D38E8-047F-4CF8-9109-F25B0D31F027}">
      <dgm:prSet/>
      <dgm:spPr/>
      <dgm:t>
        <a:bodyPr/>
        <a:lstStyle/>
        <a:p>
          <a:pPr rtl="1"/>
          <a:endParaRPr lang="ar-IQ"/>
        </a:p>
      </dgm:t>
    </dgm:pt>
    <dgm:pt modelId="{7B1AE49D-3E8F-45E3-AF95-21BFB7143A8C}" type="sibTrans" cxnId="{B68D38E8-047F-4CF8-9109-F25B0D31F027}">
      <dgm:prSet/>
      <dgm:spPr/>
      <dgm:t>
        <a:bodyPr/>
        <a:lstStyle/>
        <a:p>
          <a:pPr rtl="1"/>
          <a:endParaRPr lang="ar-IQ"/>
        </a:p>
      </dgm:t>
    </dgm:pt>
    <dgm:pt modelId="{913297EB-0A97-4614-95A7-ABF1D70BC671}">
      <dgm:prSet custT="1">
        <dgm:style>
          <a:lnRef idx="2">
            <a:schemeClr val="accent3"/>
          </a:lnRef>
          <a:fillRef idx="1">
            <a:schemeClr val="lt1"/>
          </a:fillRef>
          <a:effectRef idx="0">
            <a:schemeClr val="accent3"/>
          </a:effectRef>
          <a:fontRef idx="minor">
            <a:schemeClr val="dk1"/>
          </a:fontRef>
        </dgm:style>
      </dgm:prSet>
      <dgm:spPr/>
      <dgm:t>
        <a:bodyPr/>
        <a:lstStyle/>
        <a:p>
          <a:pPr rtl="0"/>
          <a:r>
            <a:rPr lang="en-US" sz="1800" b="1" dirty="0" err="1"/>
            <a:t>folate</a:t>
          </a:r>
          <a:r>
            <a:rPr lang="en-US" sz="1800" b="1" dirty="0"/>
            <a:t> and </a:t>
          </a:r>
        </a:p>
        <a:p>
          <a:pPr rtl="0"/>
          <a:r>
            <a:rPr lang="en-US" sz="1800" b="1" dirty="0"/>
            <a:t>B-12 </a:t>
          </a:r>
          <a:r>
            <a:rPr lang="en-US" sz="1800" b="1" dirty="0" err="1"/>
            <a:t>malabsorption</a:t>
          </a:r>
          <a:r>
            <a:rPr lang="en-US" sz="1800" b="1" dirty="0"/>
            <a:t> result in </a:t>
          </a:r>
          <a:r>
            <a:rPr lang="en-US" sz="1800" b="1" dirty="0" err="1"/>
            <a:t>macrocytic</a:t>
          </a:r>
          <a:r>
            <a:rPr lang="en-US" sz="1800" b="1" dirty="0"/>
            <a:t> anemia. </a:t>
          </a:r>
        </a:p>
      </dgm:t>
    </dgm:pt>
    <dgm:pt modelId="{53DD0951-4FC8-48AE-AE65-AD7B4709A289}" type="parTrans" cxnId="{8801D101-DCE8-492A-B1E5-59E4C39FE168}">
      <dgm:prSet/>
      <dgm:spPr/>
      <dgm:t>
        <a:bodyPr/>
        <a:lstStyle/>
        <a:p>
          <a:pPr rtl="1"/>
          <a:endParaRPr lang="ar-IQ"/>
        </a:p>
      </dgm:t>
    </dgm:pt>
    <dgm:pt modelId="{5B6C128F-5A53-4574-9509-1368E1C446DA}" type="sibTrans" cxnId="{8801D101-DCE8-492A-B1E5-59E4C39FE168}">
      <dgm:prSet/>
      <dgm:spPr/>
      <dgm:t>
        <a:bodyPr/>
        <a:lstStyle/>
        <a:p>
          <a:pPr rtl="1"/>
          <a:endParaRPr lang="ar-IQ"/>
        </a:p>
      </dgm:t>
    </dgm:pt>
    <dgm:pt modelId="{049A4283-4A7B-4535-9EFC-65241DCC98C2}">
      <dgm:prSet phldrT="[Text]">
        <dgm:style>
          <a:lnRef idx="2">
            <a:schemeClr val="accent3"/>
          </a:lnRef>
          <a:fillRef idx="1">
            <a:schemeClr val="lt1"/>
          </a:fillRef>
          <a:effectRef idx="0">
            <a:schemeClr val="accent3"/>
          </a:effectRef>
          <a:fontRef idx="minor">
            <a:schemeClr val="dk1"/>
          </a:fontRef>
        </dgm:style>
      </dgm:prSet>
      <dgm:spPr/>
      <dgm:t>
        <a:bodyPr/>
        <a:lstStyle/>
        <a:p>
          <a:pPr rtl="1"/>
          <a:endParaRPr lang="ar-IQ" sz="1700" b="1" dirty="0"/>
        </a:p>
      </dgm:t>
    </dgm:pt>
    <dgm:pt modelId="{0C11E49E-2211-4A13-A42F-78ADE1339A6F}" type="parTrans" cxnId="{F8907B6E-025F-4E7D-91BF-A5BB41B2DB1E}">
      <dgm:prSet/>
      <dgm:spPr/>
      <dgm:t>
        <a:bodyPr/>
        <a:lstStyle/>
        <a:p>
          <a:pPr rtl="1"/>
          <a:endParaRPr lang="ar-IQ"/>
        </a:p>
      </dgm:t>
    </dgm:pt>
    <dgm:pt modelId="{ABF8FCAF-DD10-4EFD-ABE1-F09E50EC6C57}" type="sibTrans" cxnId="{F8907B6E-025F-4E7D-91BF-A5BB41B2DB1E}">
      <dgm:prSet/>
      <dgm:spPr/>
      <dgm:t>
        <a:bodyPr/>
        <a:lstStyle/>
        <a:p>
          <a:pPr rtl="1"/>
          <a:endParaRPr lang="ar-IQ"/>
        </a:p>
      </dgm:t>
    </dgm:pt>
    <dgm:pt modelId="{602C7837-70F1-4DE3-9A93-E9BACA1D2EE6}" type="pres">
      <dgm:prSet presAssocID="{5660E3C7-D000-4872-8CBF-591DBB1E7A6C}" presName="Name0" presStyleCnt="0">
        <dgm:presLayoutVars>
          <dgm:dir/>
          <dgm:animLvl val="lvl"/>
          <dgm:resizeHandles val="exact"/>
        </dgm:presLayoutVars>
      </dgm:prSet>
      <dgm:spPr/>
    </dgm:pt>
    <dgm:pt modelId="{A538D77A-2A21-46D8-BBDB-C89CD43FE05B}" type="pres">
      <dgm:prSet presAssocID="{BF1DC495-CD8A-401D-B8CE-D41C075FBDC0}" presName="compositeNode" presStyleCnt="0">
        <dgm:presLayoutVars>
          <dgm:bulletEnabled val="1"/>
        </dgm:presLayoutVars>
      </dgm:prSet>
      <dgm:spPr/>
    </dgm:pt>
    <dgm:pt modelId="{988B010E-CD63-444F-B13A-EAC95DA09FD7}" type="pres">
      <dgm:prSet presAssocID="{BF1DC495-CD8A-401D-B8CE-D41C075FBDC0}" presName="bgRect" presStyleLbl="node1" presStyleIdx="0" presStyleCnt="3" custAng="5400000" custScaleX="119224" custLinFactNeighborX="-1266" custLinFactNeighborY="-705"/>
      <dgm:spPr/>
    </dgm:pt>
    <dgm:pt modelId="{B3D1EB59-4708-4469-91CD-ABDDF0805B8F}" type="pres">
      <dgm:prSet presAssocID="{BF1DC495-CD8A-401D-B8CE-D41C075FBDC0}" presName="parentNode" presStyleLbl="node1" presStyleIdx="0" presStyleCnt="3">
        <dgm:presLayoutVars>
          <dgm:chMax val="0"/>
          <dgm:bulletEnabled val="1"/>
        </dgm:presLayoutVars>
      </dgm:prSet>
      <dgm:spPr/>
    </dgm:pt>
    <dgm:pt modelId="{2ED37C80-DABF-4F19-B298-E51B4CA8B216}" type="pres">
      <dgm:prSet presAssocID="{BF1DC495-CD8A-401D-B8CE-D41C075FBDC0}" presName="childNode" presStyleLbl="node1" presStyleIdx="0" presStyleCnt="3">
        <dgm:presLayoutVars>
          <dgm:bulletEnabled val="1"/>
        </dgm:presLayoutVars>
      </dgm:prSet>
      <dgm:spPr/>
    </dgm:pt>
    <dgm:pt modelId="{BF7F40DD-9C92-4FDD-B30C-515CB3C6C61F}" type="pres">
      <dgm:prSet presAssocID="{E7980484-46FC-42D0-B0F2-92F9BD7EC2BD}" presName="hSp" presStyleCnt="0"/>
      <dgm:spPr/>
    </dgm:pt>
    <dgm:pt modelId="{8E7690FE-7FB5-48E9-A46A-7EAD863AC3A9}" type="pres">
      <dgm:prSet presAssocID="{E7980484-46FC-42D0-B0F2-92F9BD7EC2BD}" presName="vProcSp" presStyleCnt="0"/>
      <dgm:spPr/>
    </dgm:pt>
    <dgm:pt modelId="{BFD2A686-9BEA-4046-81E3-0A3B1A2E7AEE}" type="pres">
      <dgm:prSet presAssocID="{E7980484-46FC-42D0-B0F2-92F9BD7EC2BD}" presName="vSp1" presStyleCnt="0"/>
      <dgm:spPr/>
    </dgm:pt>
    <dgm:pt modelId="{385C000C-79F5-4031-A076-7280A8470206}" type="pres">
      <dgm:prSet presAssocID="{E7980484-46FC-42D0-B0F2-92F9BD7EC2BD}" presName="simulatedConn" presStyleLbl="solidFgAcc1" presStyleIdx="0" presStyleCnt="2"/>
      <dgm:spPr/>
    </dgm:pt>
    <dgm:pt modelId="{A62F4223-427A-4023-8102-356F76C06B81}" type="pres">
      <dgm:prSet presAssocID="{E7980484-46FC-42D0-B0F2-92F9BD7EC2BD}" presName="vSp2" presStyleCnt="0"/>
      <dgm:spPr/>
    </dgm:pt>
    <dgm:pt modelId="{A1200ADD-4E93-4181-B64C-8A859A155736}" type="pres">
      <dgm:prSet presAssocID="{E7980484-46FC-42D0-B0F2-92F9BD7EC2BD}" presName="sibTrans" presStyleCnt="0"/>
      <dgm:spPr/>
    </dgm:pt>
    <dgm:pt modelId="{090B8C53-D59F-4350-BF5B-BB82459CA50C}" type="pres">
      <dgm:prSet presAssocID="{35E33275-A1F4-4654-9DFD-BF33C373EBCB}" presName="compositeNode" presStyleCnt="0">
        <dgm:presLayoutVars>
          <dgm:bulletEnabled val="1"/>
        </dgm:presLayoutVars>
      </dgm:prSet>
      <dgm:spPr/>
    </dgm:pt>
    <dgm:pt modelId="{34B01594-5D53-4672-850A-0AFC057532B6}" type="pres">
      <dgm:prSet presAssocID="{35E33275-A1F4-4654-9DFD-BF33C373EBCB}" presName="bgRect" presStyleLbl="node1" presStyleIdx="1" presStyleCnt="3" custScaleX="150578" custLinFactNeighborX="-853" custLinFactNeighborY="1369"/>
      <dgm:spPr/>
    </dgm:pt>
    <dgm:pt modelId="{98ED49E4-78A3-4D98-9091-41490495F53B}" type="pres">
      <dgm:prSet presAssocID="{35E33275-A1F4-4654-9DFD-BF33C373EBCB}" presName="parentNode" presStyleLbl="node1" presStyleIdx="1" presStyleCnt="3">
        <dgm:presLayoutVars>
          <dgm:chMax val="0"/>
          <dgm:bulletEnabled val="1"/>
        </dgm:presLayoutVars>
      </dgm:prSet>
      <dgm:spPr/>
    </dgm:pt>
    <dgm:pt modelId="{B07EBEE7-ADF3-42F2-B03E-E6F23BC2C646}" type="pres">
      <dgm:prSet presAssocID="{35E33275-A1F4-4654-9DFD-BF33C373EBCB}" presName="childNode" presStyleLbl="node1" presStyleIdx="1" presStyleCnt="3">
        <dgm:presLayoutVars>
          <dgm:bulletEnabled val="1"/>
        </dgm:presLayoutVars>
      </dgm:prSet>
      <dgm:spPr/>
    </dgm:pt>
    <dgm:pt modelId="{A069223D-EFE0-4430-83F1-B81CDD19FC7B}" type="pres">
      <dgm:prSet presAssocID="{496E4C14-B089-4FCD-A839-2BD22663E0A5}" presName="hSp" presStyleCnt="0"/>
      <dgm:spPr/>
    </dgm:pt>
    <dgm:pt modelId="{71ED1345-3402-4CB5-9D12-0B44AB61AA13}" type="pres">
      <dgm:prSet presAssocID="{496E4C14-B089-4FCD-A839-2BD22663E0A5}" presName="vProcSp" presStyleCnt="0"/>
      <dgm:spPr/>
    </dgm:pt>
    <dgm:pt modelId="{7E6B6CBD-A59C-4CBF-9106-DA8B120AF5F0}" type="pres">
      <dgm:prSet presAssocID="{496E4C14-B089-4FCD-A839-2BD22663E0A5}" presName="vSp1" presStyleCnt="0"/>
      <dgm:spPr/>
    </dgm:pt>
    <dgm:pt modelId="{FC65D416-6895-4F91-8E04-AB59CAD312B1}" type="pres">
      <dgm:prSet presAssocID="{496E4C14-B089-4FCD-A839-2BD22663E0A5}" presName="simulatedConn" presStyleLbl="solidFgAcc1" presStyleIdx="1" presStyleCnt="2"/>
      <dgm:spPr/>
    </dgm:pt>
    <dgm:pt modelId="{AAF5E523-9C1E-4BED-AE91-894B8E100012}" type="pres">
      <dgm:prSet presAssocID="{496E4C14-B089-4FCD-A839-2BD22663E0A5}" presName="vSp2" presStyleCnt="0"/>
      <dgm:spPr/>
    </dgm:pt>
    <dgm:pt modelId="{81699F85-E2C5-4FA7-9746-A815BE765A55}" type="pres">
      <dgm:prSet presAssocID="{496E4C14-B089-4FCD-A839-2BD22663E0A5}" presName="sibTrans" presStyleCnt="0"/>
      <dgm:spPr/>
    </dgm:pt>
    <dgm:pt modelId="{61A12394-6D98-4ECA-9075-EC2ED6C6E402}" type="pres">
      <dgm:prSet presAssocID="{4D612481-00E5-410B-8172-BE7D6532F6A5}" presName="compositeNode" presStyleCnt="0">
        <dgm:presLayoutVars>
          <dgm:bulletEnabled val="1"/>
        </dgm:presLayoutVars>
      </dgm:prSet>
      <dgm:spPr/>
    </dgm:pt>
    <dgm:pt modelId="{E8CA736A-9D4F-4EEA-B81C-E480A4FBFDE5}" type="pres">
      <dgm:prSet presAssocID="{4D612481-00E5-410B-8172-BE7D6532F6A5}" presName="bgRect" presStyleLbl="node1" presStyleIdx="2" presStyleCnt="3" custAng="5400000" custScaleX="125310" custScaleY="119929" custLinFactNeighborX="15404" custLinFactNeighborY="-8983"/>
      <dgm:spPr/>
    </dgm:pt>
    <dgm:pt modelId="{7432E9BE-932D-4847-8B59-A33E91209092}" type="pres">
      <dgm:prSet presAssocID="{4D612481-00E5-410B-8172-BE7D6532F6A5}" presName="parentNode" presStyleLbl="node1" presStyleIdx="2" presStyleCnt="3">
        <dgm:presLayoutVars>
          <dgm:chMax val="0"/>
          <dgm:bulletEnabled val="1"/>
        </dgm:presLayoutVars>
      </dgm:prSet>
      <dgm:spPr/>
    </dgm:pt>
    <dgm:pt modelId="{BDA87C71-ACC4-455B-B8C0-58DF77F270EF}" type="pres">
      <dgm:prSet presAssocID="{4D612481-00E5-410B-8172-BE7D6532F6A5}" presName="childNode" presStyleLbl="node1" presStyleIdx="2" presStyleCnt="3">
        <dgm:presLayoutVars>
          <dgm:bulletEnabled val="1"/>
        </dgm:presLayoutVars>
      </dgm:prSet>
      <dgm:spPr/>
    </dgm:pt>
  </dgm:ptLst>
  <dgm:cxnLst>
    <dgm:cxn modelId="{8801D101-DCE8-492A-B1E5-59E4C39FE168}" srcId="{35E33275-A1F4-4654-9DFD-BF33C373EBCB}" destId="{913297EB-0A97-4614-95A7-ABF1D70BC671}" srcOrd="1" destOrd="0" parTransId="{53DD0951-4FC8-48AE-AE65-AD7B4709A289}" sibTransId="{5B6C128F-5A53-4574-9509-1368E1C446DA}"/>
    <dgm:cxn modelId="{6D3CA105-DBE8-442D-A392-DB0866EF3E05}" type="presOf" srcId="{35E33275-A1F4-4654-9DFD-BF33C373EBCB}" destId="{98ED49E4-78A3-4D98-9091-41490495F53B}" srcOrd="1" destOrd="0" presId="urn:microsoft.com/office/officeart/2005/8/layout/hProcess7#1"/>
    <dgm:cxn modelId="{DFE1D90C-935C-4A81-8F37-9E848C457FD0}" type="presOf" srcId="{5660E3C7-D000-4872-8CBF-591DBB1E7A6C}" destId="{602C7837-70F1-4DE3-9A93-E9BACA1D2EE6}" srcOrd="0" destOrd="0" presId="urn:microsoft.com/office/officeart/2005/8/layout/hProcess7#1"/>
    <dgm:cxn modelId="{B66B2015-1D7B-4BD9-9738-FF6332BB90D4}" type="presOf" srcId="{913297EB-0A97-4614-95A7-ABF1D70BC671}" destId="{B07EBEE7-ADF3-42F2-B03E-E6F23BC2C646}" srcOrd="0" destOrd="1" presId="urn:microsoft.com/office/officeart/2005/8/layout/hProcess7#1"/>
    <dgm:cxn modelId="{DF9D812C-FC81-451A-86B2-C5981130888D}" type="presOf" srcId="{3010A974-EEF6-4837-80E5-51A98844F295}" destId="{2ED37C80-DABF-4F19-B298-E51B4CA8B216}" srcOrd="0" destOrd="0" presId="urn:microsoft.com/office/officeart/2005/8/layout/hProcess7#1"/>
    <dgm:cxn modelId="{C8B9BA2D-D4FF-42F1-8132-580A9CA1D9DB}" srcId="{BF1DC495-CD8A-401D-B8CE-D41C075FBDC0}" destId="{3010A974-EEF6-4837-80E5-51A98844F295}" srcOrd="0" destOrd="0" parTransId="{29065ABE-8AC1-44B5-8CE9-F1FDDBCA95A4}" sibTransId="{3AD0FF46-6228-4A54-B421-E879A7E4E826}"/>
    <dgm:cxn modelId="{782DF62F-7623-467A-BE06-37E6435134EE}" srcId="{5660E3C7-D000-4872-8CBF-591DBB1E7A6C}" destId="{4D612481-00E5-410B-8172-BE7D6532F6A5}" srcOrd="2" destOrd="0" parTransId="{1A284E5D-C405-4FAE-8E6D-C895DC8CAB84}" sibTransId="{1C6249B3-5F2A-47D6-A1EA-959FC701800B}"/>
    <dgm:cxn modelId="{E745393F-15C5-418E-AE9D-7372C13D1596}" type="presOf" srcId="{4D612481-00E5-410B-8172-BE7D6532F6A5}" destId="{7432E9BE-932D-4847-8B59-A33E91209092}" srcOrd="1" destOrd="0" presId="urn:microsoft.com/office/officeart/2005/8/layout/hProcess7#1"/>
    <dgm:cxn modelId="{4D9A335D-6A95-478D-A180-1E10BB15FB36}" type="presOf" srcId="{ED38599C-F04B-4FBD-BED2-495DBF3C6395}" destId="{BDA87C71-ACC4-455B-B8C0-58DF77F270EF}" srcOrd="0" destOrd="0" presId="urn:microsoft.com/office/officeart/2005/8/layout/hProcess7#1"/>
    <dgm:cxn modelId="{F8907B6E-025F-4E7D-91BF-A5BB41B2DB1E}" srcId="{35E33275-A1F4-4654-9DFD-BF33C373EBCB}" destId="{049A4283-4A7B-4535-9EFC-65241DCC98C2}" srcOrd="2" destOrd="0" parTransId="{0C11E49E-2211-4A13-A42F-78ADE1339A6F}" sibTransId="{ABF8FCAF-DD10-4EFD-ABE1-F09E50EC6C57}"/>
    <dgm:cxn modelId="{835CB78E-5280-45FC-89C5-E5D550CEF38B}" type="presOf" srcId="{049A4283-4A7B-4535-9EFC-65241DCC98C2}" destId="{B07EBEE7-ADF3-42F2-B03E-E6F23BC2C646}" srcOrd="0" destOrd="2" presId="urn:microsoft.com/office/officeart/2005/8/layout/hProcess7#1"/>
    <dgm:cxn modelId="{64B84593-CA7A-47D1-9C66-07C2EE622572}" type="presOf" srcId="{4D612481-00E5-410B-8172-BE7D6532F6A5}" destId="{E8CA736A-9D4F-4EEA-B81C-E480A4FBFDE5}" srcOrd="0" destOrd="0" presId="urn:microsoft.com/office/officeart/2005/8/layout/hProcess7#1"/>
    <dgm:cxn modelId="{9587FB96-167E-4E35-9C15-9BCCDA1C4EE8}" srcId="{5660E3C7-D000-4872-8CBF-591DBB1E7A6C}" destId="{BF1DC495-CD8A-401D-B8CE-D41C075FBDC0}" srcOrd="0" destOrd="0" parTransId="{A403F8BF-65D9-4237-A7C5-5D1196D5F63F}" sibTransId="{E7980484-46FC-42D0-B0F2-92F9BD7EC2BD}"/>
    <dgm:cxn modelId="{39CC7ABB-0260-489A-9857-713CEF1F18A1}" type="presOf" srcId="{BF1DC495-CD8A-401D-B8CE-D41C075FBDC0}" destId="{988B010E-CD63-444F-B13A-EAC95DA09FD7}" srcOrd="0" destOrd="0" presId="urn:microsoft.com/office/officeart/2005/8/layout/hProcess7#1"/>
    <dgm:cxn modelId="{EFDBE0CD-7B91-4B87-A90C-AA814A00CB17}" srcId="{5660E3C7-D000-4872-8CBF-591DBB1E7A6C}" destId="{35E33275-A1F4-4654-9DFD-BF33C373EBCB}" srcOrd="1" destOrd="0" parTransId="{FE4DD8C1-EF14-4A09-8385-0E90E7C78FE1}" sibTransId="{496E4C14-B089-4FCD-A839-2BD22663E0A5}"/>
    <dgm:cxn modelId="{9B03D1D1-0B9E-404C-9F03-88A3D342F765}" type="presOf" srcId="{DBC39A74-3F6E-45C9-9079-4B5875302A7B}" destId="{B07EBEE7-ADF3-42F2-B03E-E6F23BC2C646}" srcOrd="0" destOrd="0" presId="urn:microsoft.com/office/officeart/2005/8/layout/hProcess7#1"/>
    <dgm:cxn modelId="{B553C7DB-7B08-437A-A243-8789286B742E}" srcId="{35E33275-A1F4-4654-9DFD-BF33C373EBCB}" destId="{DBC39A74-3F6E-45C9-9079-4B5875302A7B}" srcOrd="0" destOrd="0" parTransId="{D179F43D-292F-4DBC-B8AF-076093D7E500}" sibTransId="{943E75DA-CA37-4C8F-A0E9-B2ED02E85C2B}"/>
    <dgm:cxn modelId="{D5FEFEE2-78A2-4687-A1A3-064949CFE646}" type="presOf" srcId="{35E33275-A1F4-4654-9DFD-BF33C373EBCB}" destId="{34B01594-5D53-4672-850A-0AFC057532B6}" srcOrd="0" destOrd="0" presId="urn:microsoft.com/office/officeart/2005/8/layout/hProcess7#1"/>
    <dgm:cxn modelId="{B68D38E8-047F-4CF8-9109-F25B0D31F027}" srcId="{4D612481-00E5-410B-8172-BE7D6532F6A5}" destId="{ED38599C-F04B-4FBD-BED2-495DBF3C6395}" srcOrd="0" destOrd="0" parTransId="{670C13B3-4D43-400E-B6B2-E8F5E5A638ED}" sibTransId="{7B1AE49D-3E8F-45E3-AF95-21BFB7143A8C}"/>
    <dgm:cxn modelId="{7AF0A1EE-A39A-4B08-97C2-6859A339A925}" type="presOf" srcId="{BF1DC495-CD8A-401D-B8CE-D41C075FBDC0}" destId="{B3D1EB59-4708-4469-91CD-ABDDF0805B8F}" srcOrd="1" destOrd="0" presId="urn:microsoft.com/office/officeart/2005/8/layout/hProcess7#1"/>
    <dgm:cxn modelId="{EAC6C4BC-C80F-4B3B-BDAD-86496C9D5821}" type="presParOf" srcId="{602C7837-70F1-4DE3-9A93-E9BACA1D2EE6}" destId="{A538D77A-2A21-46D8-BBDB-C89CD43FE05B}" srcOrd="0" destOrd="0" presId="urn:microsoft.com/office/officeart/2005/8/layout/hProcess7#1"/>
    <dgm:cxn modelId="{6255DCEF-F57B-46DA-9EC8-BBD7D1CA524C}" type="presParOf" srcId="{A538D77A-2A21-46D8-BBDB-C89CD43FE05B}" destId="{988B010E-CD63-444F-B13A-EAC95DA09FD7}" srcOrd="0" destOrd="0" presId="urn:microsoft.com/office/officeart/2005/8/layout/hProcess7#1"/>
    <dgm:cxn modelId="{6F08EC1E-0719-4FFD-A7B6-26BFC5929EF5}" type="presParOf" srcId="{A538D77A-2A21-46D8-BBDB-C89CD43FE05B}" destId="{B3D1EB59-4708-4469-91CD-ABDDF0805B8F}" srcOrd="1" destOrd="0" presId="urn:microsoft.com/office/officeart/2005/8/layout/hProcess7#1"/>
    <dgm:cxn modelId="{9F5C3F92-5F7A-4136-928C-64AE788BE81C}" type="presParOf" srcId="{A538D77A-2A21-46D8-BBDB-C89CD43FE05B}" destId="{2ED37C80-DABF-4F19-B298-E51B4CA8B216}" srcOrd="2" destOrd="0" presId="urn:microsoft.com/office/officeart/2005/8/layout/hProcess7#1"/>
    <dgm:cxn modelId="{F89C96BB-ED97-4C66-81EE-DA7BC2ABCE2B}" type="presParOf" srcId="{602C7837-70F1-4DE3-9A93-E9BACA1D2EE6}" destId="{BF7F40DD-9C92-4FDD-B30C-515CB3C6C61F}" srcOrd="1" destOrd="0" presId="urn:microsoft.com/office/officeart/2005/8/layout/hProcess7#1"/>
    <dgm:cxn modelId="{62DCA8DF-B016-43AD-9036-FB7730A168D3}" type="presParOf" srcId="{602C7837-70F1-4DE3-9A93-E9BACA1D2EE6}" destId="{8E7690FE-7FB5-48E9-A46A-7EAD863AC3A9}" srcOrd="2" destOrd="0" presId="urn:microsoft.com/office/officeart/2005/8/layout/hProcess7#1"/>
    <dgm:cxn modelId="{A09CF55E-CF92-40C5-B864-67B0EE4C98EA}" type="presParOf" srcId="{8E7690FE-7FB5-48E9-A46A-7EAD863AC3A9}" destId="{BFD2A686-9BEA-4046-81E3-0A3B1A2E7AEE}" srcOrd="0" destOrd="0" presId="urn:microsoft.com/office/officeart/2005/8/layout/hProcess7#1"/>
    <dgm:cxn modelId="{EFA01803-00D2-4CB1-A9D6-6B9372B8876A}" type="presParOf" srcId="{8E7690FE-7FB5-48E9-A46A-7EAD863AC3A9}" destId="{385C000C-79F5-4031-A076-7280A8470206}" srcOrd="1" destOrd="0" presId="urn:microsoft.com/office/officeart/2005/8/layout/hProcess7#1"/>
    <dgm:cxn modelId="{BC2A2F7D-B318-49B8-8656-FBA3979530B2}" type="presParOf" srcId="{8E7690FE-7FB5-48E9-A46A-7EAD863AC3A9}" destId="{A62F4223-427A-4023-8102-356F76C06B81}" srcOrd="2" destOrd="0" presId="urn:microsoft.com/office/officeart/2005/8/layout/hProcess7#1"/>
    <dgm:cxn modelId="{14B54099-362C-4FA3-BE12-EBA29B771CF4}" type="presParOf" srcId="{602C7837-70F1-4DE3-9A93-E9BACA1D2EE6}" destId="{A1200ADD-4E93-4181-B64C-8A859A155736}" srcOrd="3" destOrd="0" presId="urn:microsoft.com/office/officeart/2005/8/layout/hProcess7#1"/>
    <dgm:cxn modelId="{787C7025-9DFB-484B-B2E3-635E7EE8C241}" type="presParOf" srcId="{602C7837-70F1-4DE3-9A93-E9BACA1D2EE6}" destId="{090B8C53-D59F-4350-BF5B-BB82459CA50C}" srcOrd="4" destOrd="0" presId="urn:microsoft.com/office/officeart/2005/8/layout/hProcess7#1"/>
    <dgm:cxn modelId="{F9C0B43B-6D77-4AFA-B5C7-4F884A88B9BD}" type="presParOf" srcId="{090B8C53-D59F-4350-BF5B-BB82459CA50C}" destId="{34B01594-5D53-4672-850A-0AFC057532B6}" srcOrd="0" destOrd="0" presId="urn:microsoft.com/office/officeart/2005/8/layout/hProcess7#1"/>
    <dgm:cxn modelId="{143E408E-624B-4120-982D-61E42F143D96}" type="presParOf" srcId="{090B8C53-D59F-4350-BF5B-BB82459CA50C}" destId="{98ED49E4-78A3-4D98-9091-41490495F53B}" srcOrd="1" destOrd="0" presId="urn:microsoft.com/office/officeart/2005/8/layout/hProcess7#1"/>
    <dgm:cxn modelId="{3736FAD0-E06A-444D-83C1-B42D7E782C0A}" type="presParOf" srcId="{090B8C53-D59F-4350-BF5B-BB82459CA50C}" destId="{B07EBEE7-ADF3-42F2-B03E-E6F23BC2C646}" srcOrd="2" destOrd="0" presId="urn:microsoft.com/office/officeart/2005/8/layout/hProcess7#1"/>
    <dgm:cxn modelId="{FC634AD2-C2B7-4F4E-8020-86E794290C4F}" type="presParOf" srcId="{602C7837-70F1-4DE3-9A93-E9BACA1D2EE6}" destId="{A069223D-EFE0-4430-83F1-B81CDD19FC7B}" srcOrd="5" destOrd="0" presId="urn:microsoft.com/office/officeart/2005/8/layout/hProcess7#1"/>
    <dgm:cxn modelId="{32A642DE-A9C6-43E4-8510-56F4C96A4715}" type="presParOf" srcId="{602C7837-70F1-4DE3-9A93-E9BACA1D2EE6}" destId="{71ED1345-3402-4CB5-9D12-0B44AB61AA13}" srcOrd="6" destOrd="0" presId="urn:microsoft.com/office/officeart/2005/8/layout/hProcess7#1"/>
    <dgm:cxn modelId="{F3D36F6F-92E6-4501-BCC8-5D5380EAE911}" type="presParOf" srcId="{71ED1345-3402-4CB5-9D12-0B44AB61AA13}" destId="{7E6B6CBD-A59C-4CBF-9106-DA8B120AF5F0}" srcOrd="0" destOrd="0" presId="urn:microsoft.com/office/officeart/2005/8/layout/hProcess7#1"/>
    <dgm:cxn modelId="{B8CE63E0-5F0D-4198-B691-C2082A01F8E6}" type="presParOf" srcId="{71ED1345-3402-4CB5-9D12-0B44AB61AA13}" destId="{FC65D416-6895-4F91-8E04-AB59CAD312B1}" srcOrd="1" destOrd="0" presId="urn:microsoft.com/office/officeart/2005/8/layout/hProcess7#1"/>
    <dgm:cxn modelId="{77C40416-4961-43D0-8311-A3CBE433C8A1}" type="presParOf" srcId="{71ED1345-3402-4CB5-9D12-0B44AB61AA13}" destId="{AAF5E523-9C1E-4BED-AE91-894B8E100012}" srcOrd="2" destOrd="0" presId="urn:microsoft.com/office/officeart/2005/8/layout/hProcess7#1"/>
    <dgm:cxn modelId="{AFAA845C-1FEA-4959-8057-37BEA1D44476}" type="presParOf" srcId="{602C7837-70F1-4DE3-9A93-E9BACA1D2EE6}" destId="{81699F85-E2C5-4FA7-9746-A815BE765A55}" srcOrd="7" destOrd="0" presId="urn:microsoft.com/office/officeart/2005/8/layout/hProcess7#1"/>
    <dgm:cxn modelId="{C23E9ED0-2DE3-4B6C-AB62-FF90F105E2AB}" type="presParOf" srcId="{602C7837-70F1-4DE3-9A93-E9BACA1D2EE6}" destId="{61A12394-6D98-4ECA-9075-EC2ED6C6E402}" srcOrd="8" destOrd="0" presId="urn:microsoft.com/office/officeart/2005/8/layout/hProcess7#1"/>
    <dgm:cxn modelId="{79AFC9DE-C676-427A-BA12-2887D8AF750C}" type="presParOf" srcId="{61A12394-6D98-4ECA-9075-EC2ED6C6E402}" destId="{E8CA736A-9D4F-4EEA-B81C-E480A4FBFDE5}" srcOrd="0" destOrd="0" presId="urn:microsoft.com/office/officeart/2005/8/layout/hProcess7#1"/>
    <dgm:cxn modelId="{23F9696E-F1E7-4F4E-A3FE-A45BB2A27B7D}" type="presParOf" srcId="{61A12394-6D98-4ECA-9075-EC2ED6C6E402}" destId="{7432E9BE-932D-4847-8B59-A33E91209092}" srcOrd="1" destOrd="0" presId="urn:microsoft.com/office/officeart/2005/8/layout/hProcess7#1"/>
    <dgm:cxn modelId="{C12A6B2D-F031-481F-94CC-A20AA063B575}" type="presParOf" srcId="{61A12394-6D98-4ECA-9075-EC2ED6C6E402}" destId="{BDA87C71-ACC4-455B-B8C0-58DF77F270EF}"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3E0A7C-6681-4764-851A-F723307FE253}"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ar-IQ"/>
        </a:p>
      </dgm:t>
    </dgm:pt>
    <dgm:pt modelId="{80B8F4E9-D227-4180-AC06-7B6112A0F38F}">
      <dgm:prSet custT="1">
        <dgm:style>
          <a:lnRef idx="1">
            <a:schemeClr val="accent2"/>
          </a:lnRef>
          <a:fillRef idx="2">
            <a:schemeClr val="accent2"/>
          </a:fillRef>
          <a:effectRef idx="1">
            <a:schemeClr val="accent2"/>
          </a:effectRef>
          <a:fontRef idx="minor">
            <a:schemeClr val="dk1"/>
          </a:fontRef>
        </dgm:style>
      </dgm:prSet>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en-US" sz="1800" b="1" dirty="0">
              <a:solidFill>
                <a:srgbClr val="C00000"/>
              </a:solidFill>
            </a:rPr>
            <a:t>Toddler's diarrhea </a:t>
          </a:r>
        </a:p>
        <a:p>
          <a:pPr marL="0" marR="0" indent="0" defTabSz="914400" rtl="1" eaLnBrk="1" fontAlgn="auto" latinLnBrk="0" hangingPunct="1">
            <a:lnSpc>
              <a:spcPct val="100000"/>
            </a:lnSpc>
            <a:spcBef>
              <a:spcPts val="0"/>
            </a:spcBef>
            <a:spcAft>
              <a:spcPts val="0"/>
            </a:spcAft>
            <a:buClrTx/>
            <a:buSzTx/>
            <a:buFontTx/>
            <a:buNone/>
            <a:tabLst/>
            <a:defRPr/>
          </a:pPr>
          <a:r>
            <a:rPr lang="en-US" sz="1800" b="1" dirty="0"/>
            <a:t>loose stools</a:t>
          </a:r>
        </a:p>
        <a:p>
          <a:pPr marL="0" marR="0" indent="0" defTabSz="914400" rtl="1" eaLnBrk="1" fontAlgn="auto" latinLnBrk="0" hangingPunct="1">
            <a:lnSpc>
              <a:spcPct val="100000"/>
            </a:lnSpc>
            <a:spcBef>
              <a:spcPts val="0"/>
            </a:spcBef>
            <a:spcAft>
              <a:spcPts val="0"/>
            </a:spcAft>
            <a:buClrTx/>
            <a:buSzTx/>
            <a:buFontTx/>
            <a:buNone/>
            <a:tabLst/>
            <a:defRPr/>
          </a:pPr>
          <a:r>
            <a:rPr lang="en-US" sz="1800" b="1" dirty="0"/>
            <a:t>With undigested food particles</a:t>
          </a:r>
          <a:endParaRPr lang="ar-IQ" sz="1800" b="1" dirty="0"/>
        </a:p>
        <a:p>
          <a:pPr marL="0" marR="0" indent="0" defTabSz="914400" rtl="1" eaLnBrk="1" fontAlgn="auto" latinLnBrk="0" hangingPunct="1">
            <a:lnSpc>
              <a:spcPct val="100000"/>
            </a:lnSpc>
            <a:spcBef>
              <a:spcPts val="0"/>
            </a:spcBef>
            <a:spcAft>
              <a:spcPts val="0"/>
            </a:spcAft>
            <a:buClrTx/>
            <a:buSzTx/>
            <a:buFontTx/>
            <a:buNone/>
            <a:tabLst/>
            <a:defRPr/>
          </a:pPr>
          <a:endParaRPr lang="en-US" sz="1800" b="1" dirty="0"/>
        </a:p>
        <a:p>
          <a:pPr defTabSz="844550" rtl="1">
            <a:lnSpc>
              <a:spcPct val="90000"/>
            </a:lnSpc>
            <a:spcBef>
              <a:spcPct val="0"/>
            </a:spcBef>
            <a:spcAft>
              <a:spcPct val="35000"/>
            </a:spcAft>
          </a:pPr>
          <a:endParaRPr lang="en-US" sz="1800" b="1" dirty="0">
            <a:solidFill>
              <a:srgbClr val="C00000"/>
            </a:solidFill>
          </a:endParaRPr>
        </a:p>
      </dgm:t>
    </dgm:pt>
    <dgm:pt modelId="{0FF9D75E-C34E-4C55-8F2B-BBA9EAC5B32D}" type="parTrans" cxnId="{75A27C5C-8F55-49A2-89BE-453D6DCD8AC5}">
      <dgm:prSet/>
      <dgm:spPr/>
      <dgm:t>
        <a:bodyPr/>
        <a:lstStyle/>
        <a:p>
          <a:pPr rtl="1"/>
          <a:endParaRPr lang="ar-IQ"/>
        </a:p>
      </dgm:t>
    </dgm:pt>
    <dgm:pt modelId="{24E696F7-0718-4528-A6C5-EADE5701DFFE}" type="sibTrans" cxnId="{75A27C5C-8F55-49A2-89BE-453D6DCD8AC5}">
      <dgm:prSet/>
      <dgm:spPr/>
      <dgm:t>
        <a:bodyPr/>
        <a:lstStyle/>
        <a:p>
          <a:pPr rtl="1"/>
          <a:endParaRPr lang="ar-IQ"/>
        </a:p>
      </dgm:t>
    </dgm:pt>
    <dgm:pt modelId="{495CFB64-242F-4588-A38F-DDC6300CE326}">
      <dgm:prSet custT="1">
        <dgm:style>
          <a:lnRef idx="1">
            <a:schemeClr val="accent2"/>
          </a:lnRef>
          <a:fillRef idx="2">
            <a:schemeClr val="accent2"/>
          </a:fillRef>
          <a:effectRef idx="1">
            <a:schemeClr val="accent2"/>
          </a:effectRef>
          <a:fontRef idx="minor">
            <a:schemeClr val="dk1"/>
          </a:fontRef>
        </dgm:style>
      </dgm:prSet>
      <dgm:spPr/>
      <dgm:t>
        <a:bodyPr/>
        <a:lstStyle/>
        <a:p>
          <a:pPr rtl="1"/>
          <a:r>
            <a:rPr lang="en-US" sz="1800" b="1" dirty="0">
              <a:solidFill>
                <a:srgbClr val="C00000"/>
              </a:solidFill>
            </a:rPr>
            <a:t>Carbohydrate intolerance</a:t>
          </a:r>
        </a:p>
        <a:p>
          <a:pPr rtl="1"/>
          <a:r>
            <a:rPr lang="en-US" sz="1800" b="1" dirty="0"/>
            <a:t>Frequent loose watery stools</a:t>
          </a:r>
          <a:endParaRPr lang="en-US" sz="1800" b="1" dirty="0">
            <a:solidFill>
              <a:srgbClr val="C00000"/>
            </a:solidFill>
          </a:endParaRPr>
        </a:p>
      </dgm:t>
    </dgm:pt>
    <dgm:pt modelId="{C3A62786-2A01-4A7A-8E8D-F2A36FF5C11B}" type="parTrans" cxnId="{ACF01FCD-5FBF-40EB-A128-C964321CCBC1}">
      <dgm:prSet/>
      <dgm:spPr/>
      <dgm:t>
        <a:bodyPr/>
        <a:lstStyle/>
        <a:p>
          <a:pPr rtl="1"/>
          <a:endParaRPr lang="ar-IQ"/>
        </a:p>
      </dgm:t>
    </dgm:pt>
    <dgm:pt modelId="{AE1CA571-33F9-46EE-BE4A-959E9A4509E3}" type="sibTrans" cxnId="{ACF01FCD-5FBF-40EB-A128-C964321CCBC1}">
      <dgm:prSet/>
      <dgm:spPr/>
      <dgm:t>
        <a:bodyPr/>
        <a:lstStyle/>
        <a:p>
          <a:pPr rtl="1"/>
          <a:endParaRPr lang="ar-IQ"/>
        </a:p>
      </dgm:t>
    </dgm:pt>
    <dgm:pt modelId="{098377B4-C511-4FC3-BF6B-AF0ED19A693F}">
      <dgm:prSet custT="1">
        <dgm:style>
          <a:lnRef idx="1">
            <a:schemeClr val="accent2"/>
          </a:lnRef>
          <a:fillRef idx="2">
            <a:schemeClr val="accent2"/>
          </a:fillRef>
          <a:effectRef idx="1">
            <a:schemeClr val="accent2"/>
          </a:effectRef>
          <a:fontRef idx="minor">
            <a:schemeClr val="dk1"/>
          </a:fontRef>
        </dgm:style>
      </dgm:prSet>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en-US" sz="1800" b="1" dirty="0">
              <a:solidFill>
                <a:srgbClr val="C00000"/>
              </a:solidFill>
            </a:rPr>
            <a:t>Bloody stools</a:t>
          </a:r>
        </a:p>
        <a:p>
          <a:pPr marL="0" marR="0" indent="0" defTabSz="914400" rtl="1" eaLnBrk="1" fontAlgn="auto" latinLnBrk="0" hangingPunct="1">
            <a:lnSpc>
              <a:spcPct val="100000"/>
            </a:lnSpc>
            <a:spcBef>
              <a:spcPts val="0"/>
            </a:spcBef>
            <a:spcAft>
              <a:spcPts val="0"/>
            </a:spcAft>
            <a:buClrTx/>
            <a:buSzTx/>
            <a:buFontTx/>
            <a:buNone/>
            <a:tabLst/>
            <a:defRPr/>
          </a:pPr>
          <a:r>
            <a:rPr lang="en-US" sz="1800" b="1" dirty="0"/>
            <a:t>protein sensitivity syndromes </a:t>
          </a:r>
          <a:endParaRPr lang="ar-IQ" sz="1800" b="1" dirty="0"/>
        </a:p>
        <a:p>
          <a:pPr defTabSz="711200" rtl="1">
            <a:lnSpc>
              <a:spcPct val="90000"/>
            </a:lnSpc>
            <a:spcBef>
              <a:spcPct val="0"/>
            </a:spcBef>
            <a:spcAft>
              <a:spcPct val="35000"/>
            </a:spcAft>
          </a:pPr>
          <a:r>
            <a:rPr lang="en-US" sz="1800" b="1" dirty="0">
              <a:solidFill>
                <a:srgbClr val="C00000"/>
              </a:solidFill>
            </a:rPr>
            <a:t> </a:t>
          </a:r>
        </a:p>
      </dgm:t>
    </dgm:pt>
    <dgm:pt modelId="{4600195D-49ED-43BA-A5B9-B6F0FD842B59}" type="parTrans" cxnId="{A17343DE-EC8D-481A-99A4-3FA4A48AE22F}">
      <dgm:prSet/>
      <dgm:spPr/>
      <dgm:t>
        <a:bodyPr/>
        <a:lstStyle/>
        <a:p>
          <a:pPr rtl="1"/>
          <a:endParaRPr lang="ar-IQ"/>
        </a:p>
      </dgm:t>
    </dgm:pt>
    <dgm:pt modelId="{F56A5B5D-8349-4AA6-B6F2-20972AD05A04}" type="sibTrans" cxnId="{A17343DE-EC8D-481A-99A4-3FA4A48AE22F}">
      <dgm:prSet/>
      <dgm:spPr/>
      <dgm:t>
        <a:bodyPr/>
        <a:lstStyle/>
        <a:p>
          <a:pPr rtl="1"/>
          <a:endParaRPr lang="ar-IQ"/>
        </a:p>
      </dgm:t>
    </dgm:pt>
    <dgm:pt modelId="{8992F3B7-A937-46CB-A9D8-F300311266CB}">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US" sz="1800" b="1" dirty="0">
              <a:solidFill>
                <a:srgbClr val="C00000"/>
              </a:solidFill>
            </a:rPr>
            <a:t>Fat </a:t>
          </a:r>
          <a:r>
            <a:rPr lang="en-US" sz="1800" b="1" dirty="0" err="1">
              <a:solidFill>
                <a:srgbClr val="C00000"/>
              </a:solidFill>
            </a:rPr>
            <a:t>malabsorption</a:t>
          </a:r>
          <a:endParaRPr lang="en-US" sz="1800" b="1" dirty="0">
            <a:solidFill>
              <a:srgbClr val="C00000"/>
            </a:solidFill>
          </a:endParaRPr>
        </a:p>
      </dgm:t>
    </dgm:pt>
    <dgm:pt modelId="{E68E877D-36B7-4E53-B704-43509C8117F6}" type="parTrans" cxnId="{EC3E2AEB-9689-4E03-B39D-29B0702560EA}">
      <dgm:prSet/>
      <dgm:spPr/>
      <dgm:t>
        <a:bodyPr/>
        <a:lstStyle/>
        <a:p>
          <a:pPr rtl="1"/>
          <a:endParaRPr lang="ar-IQ"/>
        </a:p>
      </dgm:t>
    </dgm:pt>
    <dgm:pt modelId="{C152A40A-603E-4319-9493-136538471E51}" type="sibTrans" cxnId="{EC3E2AEB-9689-4E03-B39D-29B0702560EA}">
      <dgm:prSet/>
      <dgm:spPr/>
      <dgm:t>
        <a:bodyPr/>
        <a:lstStyle/>
        <a:p>
          <a:pPr rtl="1"/>
          <a:endParaRPr lang="ar-IQ"/>
        </a:p>
      </dgm:t>
    </dgm:pt>
    <dgm:pt modelId="{BEE892E1-CD6B-4DF5-ABAA-011B188EE187}">
      <dgm:prSet custT="1">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stretch>
            <a:fillRect/>
          </a:stretch>
        </a:blipFill>
      </dgm:spPr>
      <dgm:t>
        <a:bodyPr/>
        <a:lstStyle/>
        <a:p>
          <a:pPr rtl="0"/>
          <a:r>
            <a:rPr lang="en-US" sz="1800" b="1" dirty="0"/>
            <a:t>Pasty or loose foul-smelling stools</a:t>
          </a:r>
        </a:p>
      </dgm:t>
    </dgm:pt>
    <dgm:pt modelId="{A2D2A962-1A98-4525-A4AD-22CC4F4CBF80}" type="parTrans" cxnId="{25C17F21-EA19-4DC6-B6B5-16B08B0DF72A}">
      <dgm:prSet/>
      <dgm:spPr/>
      <dgm:t>
        <a:bodyPr/>
        <a:lstStyle/>
        <a:p>
          <a:pPr rtl="1"/>
          <a:endParaRPr lang="ar-IQ"/>
        </a:p>
      </dgm:t>
    </dgm:pt>
    <dgm:pt modelId="{5A9D998A-0CE9-482D-940B-072D627FB8C6}" type="sibTrans" cxnId="{25C17F21-EA19-4DC6-B6B5-16B08B0DF72A}">
      <dgm:prSet/>
      <dgm:spPr/>
      <dgm:t>
        <a:bodyPr/>
        <a:lstStyle/>
        <a:p>
          <a:pPr rtl="1"/>
          <a:endParaRPr lang="ar-IQ"/>
        </a:p>
      </dgm:t>
    </dgm:pt>
    <dgm:pt modelId="{9F9551EE-FA0D-415B-91A3-C82EB705702C}">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US" sz="1800" b="1" i="0" dirty="0" err="1"/>
            <a:t>Giardia</a:t>
          </a:r>
          <a:r>
            <a:rPr lang="en-US" sz="1800" b="1" dirty="0"/>
            <a:t>,  </a:t>
          </a:r>
          <a:r>
            <a:rPr lang="en-US" sz="1800" b="1" dirty="0" err="1"/>
            <a:t>enterokinase</a:t>
          </a:r>
          <a:r>
            <a:rPr lang="en-US" sz="1800" b="1" dirty="0"/>
            <a:t> deficiency, hepatic and pancreatic dysfunction, and protein sensitivity syndromes. </a:t>
          </a:r>
          <a:endParaRPr lang="ar-IQ" sz="1800" b="1" dirty="0"/>
        </a:p>
      </dgm:t>
    </dgm:pt>
    <dgm:pt modelId="{0E65C00B-EEFA-43B1-9762-D57F07791ED6}" type="parTrans" cxnId="{84BB8F89-69EF-4958-9416-B3B3C00EC2F2}">
      <dgm:prSet/>
      <dgm:spPr/>
      <dgm:t>
        <a:bodyPr/>
        <a:lstStyle/>
        <a:p>
          <a:pPr rtl="1"/>
          <a:endParaRPr lang="ar-IQ"/>
        </a:p>
      </dgm:t>
    </dgm:pt>
    <dgm:pt modelId="{13D33873-4AA4-447D-83E7-9BE47A6C4C72}" type="sibTrans" cxnId="{84BB8F89-69EF-4958-9416-B3B3C00EC2F2}">
      <dgm:prSet/>
      <dgm:spPr/>
      <dgm:t>
        <a:bodyPr/>
        <a:lstStyle/>
        <a:p>
          <a:pPr rtl="1"/>
          <a:endParaRPr lang="ar-IQ"/>
        </a:p>
      </dgm:t>
    </dgm:pt>
    <dgm:pt modelId="{8089D50C-017E-4F33-A356-8FF18834C708}" type="pres">
      <dgm:prSet presAssocID="{203E0A7C-6681-4764-851A-F723307FE253}" presName="diagram" presStyleCnt="0">
        <dgm:presLayoutVars>
          <dgm:dir/>
          <dgm:resizeHandles val="exact"/>
        </dgm:presLayoutVars>
      </dgm:prSet>
      <dgm:spPr/>
    </dgm:pt>
    <dgm:pt modelId="{D74CA727-159D-43C9-A3BA-0D7D59F00A1D}" type="pres">
      <dgm:prSet presAssocID="{80B8F4E9-D227-4180-AC06-7B6112A0F38F}" presName="node" presStyleLbl="node1" presStyleIdx="0" presStyleCnt="6" custScaleY="149852" custLinFactX="13274" custLinFactNeighborX="100000" custLinFactNeighborY="0">
        <dgm:presLayoutVars>
          <dgm:bulletEnabled val="1"/>
        </dgm:presLayoutVars>
      </dgm:prSet>
      <dgm:spPr/>
    </dgm:pt>
    <dgm:pt modelId="{12E40878-BFEF-4F23-A472-BB0327484D88}" type="pres">
      <dgm:prSet presAssocID="{24E696F7-0718-4528-A6C5-EADE5701DFFE}" presName="sibTrans" presStyleCnt="0"/>
      <dgm:spPr/>
    </dgm:pt>
    <dgm:pt modelId="{8447854A-2A18-49CA-AC88-E8B13FD03288}" type="pres">
      <dgm:prSet presAssocID="{495CFB64-242F-4588-A38F-DDC6300CE326}" presName="node" presStyleLbl="node1" presStyleIdx="1" presStyleCnt="6" custScaleY="154572" custLinFactX="-4336" custLinFactNeighborX="-100000" custLinFactNeighborY="2360">
        <dgm:presLayoutVars>
          <dgm:bulletEnabled val="1"/>
        </dgm:presLayoutVars>
      </dgm:prSet>
      <dgm:spPr/>
    </dgm:pt>
    <dgm:pt modelId="{433E6995-2129-44FD-BA7E-B510A276F9FF}" type="pres">
      <dgm:prSet presAssocID="{AE1CA571-33F9-46EE-BE4A-959E9A4509E3}" presName="sibTrans" presStyleCnt="0"/>
      <dgm:spPr/>
    </dgm:pt>
    <dgm:pt modelId="{81697B0B-54C7-4460-9711-C115096017B3}" type="pres">
      <dgm:prSet presAssocID="{098377B4-C511-4FC3-BF6B-AF0ED19A693F}" presName="node" presStyleLbl="node1" presStyleIdx="2" presStyleCnt="6" custScaleY="154572">
        <dgm:presLayoutVars>
          <dgm:bulletEnabled val="1"/>
        </dgm:presLayoutVars>
      </dgm:prSet>
      <dgm:spPr/>
    </dgm:pt>
    <dgm:pt modelId="{AFFFD537-08B3-443A-80EB-8330D7551B93}" type="pres">
      <dgm:prSet presAssocID="{F56A5B5D-8349-4AA6-B6F2-20972AD05A04}" presName="sibTrans" presStyleCnt="0"/>
      <dgm:spPr/>
    </dgm:pt>
    <dgm:pt modelId="{1744524A-7171-4254-AE02-A2BD4886F9D8}" type="pres">
      <dgm:prSet presAssocID="{8992F3B7-A937-46CB-A9D8-F300311266CB}" presName="node" presStyleLbl="node1" presStyleIdx="3" presStyleCnt="6" custScaleY="130826" custLinFactNeighborX="14159" custLinFactNeighborY="38791">
        <dgm:presLayoutVars>
          <dgm:bulletEnabled val="1"/>
        </dgm:presLayoutVars>
      </dgm:prSet>
      <dgm:spPr/>
    </dgm:pt>
    <dgm:pt modelId="{15A92E2D-B28F-4CF7-A9D8-F5AB17A9200C}" type="pres">
      <dgm:prSet presAssocID="{C152A40A-603E-4319-9493-136538471E51}" presName="sibTrans" presStyleCnt="0"/>
      <dgm:spPr/>
    </dgm:pt>
    <dgm:pt modelId="{1C6C89CE-5ABF-4F28-BEF5-55C0DDB82111}" type="pres">
      <dgm:prSet presAssocID="{BEE892E1-CD6B-4DF5-ABAA-011B188EE187}" presName="node" presStyleLbl="node1" presStyleIdx="4" presStyleCnt="6" custScaleY="128318" custLinFactNeighborX="8938" custLinFactNeighborY="75295">
        <dgm:presLayoutVars>
          <dgm:bulletEnabled val="1"/>
        </dgm:presLayoutVars>
      </dgm:prSet>
      <dgm:spPr/>
    </dgm:pt>
    <dgm:pt modelId="{D77E8B63-5795-49CA-97DF-ED579938C992}" type="pres">
      <dgm:prSet presAssocID="{5A9D998A-0CE9-482D-940B-072D627FB8C6}" presName="sibTrans" presStyleCnt="0"/>
      <dgm:spPr/>
    </dgm:pt>
    <dgm:pt modelId="{0F4E66BB-F5EC-46D0-AF67-5499DD9D2358}" type="pres">
      <dgm:prSet presAssocID="{9F9551EE-FA0D-415B-91A3-C82EB705702C}" presName="node" presStyleLbl="node1" presStyleIdx="5" presStyleCnt="6" custScaleY="130826" custLinFactNeighborX="3717" custLinFactNeighborY="38791">
        <dgm:presLayoutVars>
          <dgm:bulletEnabled val="1"/>
        </dgm:presLayoutVars>
      </dgm:prSet>
      <dgm:spPr/>
    </dgm:pt>
  </dgm:ptLst>
  <dgm:cxnLst>
    <dgm:cxn modelId="{BB002009-9F0B-41A7-ACD2-53EA83EEA3B9}" type="presOf" srcId="{9F9551EE-FA0D-415B-91A3-C82EB705702C}" destId="{0F4E66BB-F5EC-46D0-AF67-5499DD9D2358}" srcOrd="0" destOrd="0" presId="urn:microsoft.com/office/officeart/2005/8/layout/default"/>
    <dgm:cxn modelId="{AA457E0D-8F83-4E07-B852-426A3CC1F57F}" type="presOf" srcId="{495CFB64-242F-4588-A38F-DDC6300CE326}" destId="{8447854A-2A18-49CA-AC88-E8B13FD03288}" srcOrd="0" destOrd="0" presId="urn:microsoft.com/office/officeart/2005/8/layout/default"/>
    <dgm:cxn modelId="{F4CE9F1E-5BB6-4EED-B4C8-44648A047416}" type="presOf" srcId="{8992F3B7-A937-46CB-A9D8-F300311266CB}" destId="{1744524A-7171-4254-AE02-A2BD4886F9D8}" srcOrd="0" destOrd="0" presId="urn:microsoft.com/office/officeart/2005/8/layout/default"/>
    <dgm:cxn modelId="{25C17F21-EA19-4DC6-B6B5-16B08B0DF72A}" srcId="{203E0A7C-6681-4764-851A-F723307FE253}" destId="{BEE892E1-CD6B-4DF5-ABAA-011B188EE187}" srcOrd="4" destOrd="0" parTransId="{A2D2A962-1A98-4525-A4AD-22CC4F4CBF80}" sibTransId="{5A9D998A-0CE9-482D-940B-072D627FB8C6}"/>
    <dgm:cxn modelId="{B9EAF82A-145F-4D21-9D8A-F3A80FFB36E6}" type="presOf" srcId="{80B8F4E9-D227-4180-AC06-7B6112A0F38F}" destId="{D74CA727-159D-43C9-A3BA-0D7D59F00A1D}" srcOrd="0" destOrd="0" presId="urn:microsoft.com/office/officeart/2005/8/layout/default"/>
    <dgm:cxn modelId="{7559E03D-F541-4F50-B681-EC9D69BB912D}" type="presOf" srcId="{098377B4-C511-4FC3-BF6B-AF0ED19A693F}" destId="{81697B0B-54C7-4460-9711-C115096017B3}" srcOrd="0" destOrd="0" presId="urn:microsoft.com/office/officeart/2005/8/layout/default"/>
    <dgm:cxn modelId="{75A27C5C-8F55-49A2-89BE-453D6DCD8AC5}" srcId="{203E0A7C-6681-4764-851A-F723307FE253}" destId="{80B8F4E9-D227-4180-AC06-7B6112A0F38F}" srcOrd="0" destOrd="0" parTransId="{0FF9D75E-C34E-4C55-8F2B-BBA9EAC5B32D}" sibTransId="{24E696F7-0718-4528-A6C5-EADE5701DFFE}"/>
    <dgm:cxn modelId="{DA205575-D258-43BE-89D7-B09BB72B2B3E}" type="presOf" srcId="{203E0A7C-6681-4764-851A-F723307FE253}" destId="{8089D50C-017E-4F33-A356-8FF18834C708}" srcOrd="0" destOrd="0" presId="urn:microsoft.com/office/officeart/2005/8/layout/default"/>
    <dgm:cxn modelId="{84BB8F89-69EF-4958-9416-B3B3C00EC2F2}" srcId="{203E0A7C-6681-4764-851A-F723307FE253}" destId="{9F9551EE-FA0D-415B-91A3-C82EB705702C}" srcOrd="5" destOrd="0" parTransId="{0E65C00B-EEFA-43B1-9762-D57F07791ED6}" sibTransId="{13D33873-4AA4-447D-83E7-9BE47A6C4C72}"/>
    <dgm:cxn modelId="{ACF01FCD-5FBF-40EB-A128-C964321CCBC1}" srcId="{203E0A7C-6681-4764-851A-F723307FE253}" destId="{495CFB64-242F-4588-A38F-DDC6300CE326}" srcOrd="1" destOrd="0" parTransId="{C3A62786-2A01-4A7A-8E8D-F2A36FF5C11B}" sibTransId="{AE1CA571-33F9-46EE-BE4A-959E9A4509E3}"/>
    <dgm:cxn modelId="{A17343DE-EC8D-481A-99A4-3FA4A48AE22F}" srcId="{203E0A7C-6681-4764-851A-F723307FE253}" destId="{098377B4-C511-4FC3-BF6B-AF0ED19A693F}" srcOrd="2" destOrd="0" parTransId="{4600195D-49ED-43BA-A5B9-B6F0FD842B59}" sibTransId="{F56A5B5D-8349-4AA6-B6F2-20972AD05A04}"/>
    <dgm:cxn modelId="{EC3E2AEB-9689-4E03-B39D-29B0702560EA}" srcId="{203E0A7C-6681-4764-851A-F723307FE253}" destId="{8992F3B7-A937-46CB-A9D8-F300311266CB}" srcOrd="3" destOrd="0" parTransId="{E68E877D-36B7-4E53-B704-43509C8117F6}" sibTransId="{C152A40A-603E-4319-9493-136538471E51}"/>
    <dgm:cxn modelId="{22F7ADF7-5D94-463C-876C-8C9B9CC422D5}" type="presOf" srcId="{BEE892E1-CD6B-4DF5-ABAA-011B188EE187}" destId="{1C6C89CE-5ABF-4F28-BEF5-55C0DDB82111}" srcOrd="0" destOrd="0" presId="urn:microsoft.com/office/officeart/2005/8/layout/default"/>
    <dgm:cxn modelId="{0F924098-8AC8-452F-9AA4-323EB6173509}" type="presParOf" srcId="{8089D50C-017E-4F33-A356-8FF18834C708}" destId="{D74CA727-159D-43C9-A3BA-0D7D59F00A1D}" srcOrd="0" destOrd="0" presId="urn:microsoft.com/office/officeart/2005/8/layout/default"/>
    <dgm:cxn modelId="{12A57B88-7D72-462D-B8FC-A02E961663DA}" type="presParOf" srcId="{8089D50C-017E-4F33-A356-8FF18834C708}" destId="{12E40878-BFEF-4F23-A472-BB0327484D88}" srcOrd="1" destOrd="0" presId="urn:microsoft.com/office/officeart/2005/8/layout/default"/>
    <dgm:cxn modelId="{E5447B40-B64B-4485-BC58-82346955A34C}" type="presParOf" srcId="{8089D50C-017E-4F33-A356-8FF18834C708}" destId="{8447854A-2A18-49CA-AC88-E8B13FD03288}" srcOrd="2" destOrd="0" presId="urn:microsoft.com/office/officeart/2005/8/layout/default"/>
    <dgm:cxn modelId="{DEDDE350-CB5B-421E-93D4-FD26D523506D}" type="presParOf" srcId="{8089D50C-017E-4F33-A356-8FF18834C708}" destId="{433E6995-2129-44FD-BA7E-B510A276F9FF}" srcOrd="3" destOrd="0" presId="urn:microsoft.com/office/officeart/2005/8/layout/default"/>
    <dgm:cxn modelId="{598B8897-50FA-437E-83FD-885D00ED84C2}" type="presParOf" srcId="{8089D50C-017E-4F33-A356-8FF18834C708}" destId="{81697B0B-54C7-4460-9711-C115096017B3}" srcOrd="4" destOrd="0" presId="urn:microsoft.com/office/officeart/2005/8/layout/default"/>
    <dgm:cxn modelId="{EDDA105C-DA33-4E97-BA0F-90EC613D72DC}" type="presParOf" srcId="{8089D50C-017E-4F33-A356-8FF18834C708}" destId="{AFFFD537-08B3-443A-80EB-8330D7551B93}" srcOrd="5" destOrd="0" presId="urn:microsoft.com/office/officeart/2005/8/layout/default"/>
    <dgm:cxn modelId="{5CBC557A-4AA3-428E-A95F-5966C4D32F98}" type="presParOf" srcId="{8089D50C-017E-4F33-A356-8FF18834C708}" destId="{1744524A-7171-4254-AE02-A2BD4886F9D8}" srcOrd="6" destOrd="0" presId="urn:microsoft.com/office/officeart/2005/8/layout/default"/>
    <dgm:cxn modelId="{D9F4EC59-2CF2-4747-BB78-547530E9645E}" type="presParOf" srcId="{8089D50C-017E-4F33-A356-8FF18834C708}" destId="{15A92E2D-B28F-4CF7-A9D8-F5AB17A9200C}" srcOrd="7" destOrd="0" presId="urn:microsoft.com/office/officeart/2005/8/layout/default"/>
    <dgm:cxn modelId="{27883204-96E8-445E-87E7-B7E18B31611F}" type="presParOf" srcId="{8089D50C-017E-4F33-A356-8FF18834C708}" destId="{1C6C89CE-5ABF-4F28-BEF5-55C0DDB82111}" srcOrd="8" destOrd="0" presId="urn:microsoft.com/office/officeart/2005/8/layout/default"/>
    <dgm:cxn modelId="{3B2636CE-4FB3-402F-A377-0A44E795A524}" type="presParOf" srcId="{8089D50C-017E-4F33-A356-8FF18834C708}" destId="{D77E8B63-5795-49CA-97DF-ED579938C992}" srcOrd="9" destOrd="0" presId="urn:microsoft.com/office/officeart/2005/8/layout/default"/>
    <dgm:cxn modelId="{4B0E8DEB-3D66-44F8-8A22-324F3226F170}" type="presParOf" srcId="{8089D50C-017E-4F33-A356-8FF18834C708}" destId="{0F4E66BB-F5EC-46D0-AF67-5499DD9D235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586D91-4297-40FF-83D8-2D755880D945}" type="doc">
      <dgm:prSet loTypeId="urn:microsoft.com/office/officeart/2005/8/layout/hList3" loCatId="list" qsTypeId="urn:microsoft.com/office/officeart/2005/8/quickstyle/simple1" qsCatId="simple" csTypeId="urn:microsoft.com/office/officeart/2005/8/colors/colorful5" csCatId="colorful" phldr="1"/>
      <dgm:spPr/>
      <dgm:t>
        <a:bodyPr/>
        <a:lstStyle/>
        <a:p>
          <a:pPr rtl="1"/>
          <a:endParaRPr lang="ar-IQ"/>
        </a:p>
      </dgm:t>
    </dgm:pt>
    <dgm:pt modelId="{8659E759-A0C6-44F5-92E2-5A8F3936C540}">
      <dgm:prSet phldrT="[Text]" custT="1">
        <dgm:style>
          <a:lnRef idx="3">
            <a:schemeClr val="lt1"/>
          </a:lnRef>
          <a:fillRef idx="1">
            <a:schemeClr val="dk1"/>
          </a:fillRef>
          <a:effectRef idx="1">
            <a:schemeClr val="dk1"/>
          </a:effectRef>
          <a:fontRef idx="minor">
            <a:schemeClr val="lt1"/>
          </a:fontRef>
        </dgm:style>
      </dgm:prSet>
      <dgm:spPr/>
      <dgm:t>
        <a:bodyPr/>
        <a:lstStyle/>
        <a:p>
          <a:pPr rtl="0"/>
          <a:r>
            <a:rPr lang="en-US" sz="4000" b="1" dirty="0">
              <a:latin typeface="Bell MT" pitchFamily="18" charset="0"/>
            </a:rPr>
            <a:t>Laboratory Studies</a:t>
          </a:r>
          <a:endParaRPr lang="ar-IQ" sz="4000" b="1" dirty="0">
            <a:latin typeface="Bell MT" pitchFamily="18" charset="0"/>
          </a:endParaRPr>
        </a:p>
      </dgm:t>
    </dgm:pt>
    <dgm:pt modelId="{1500920F-BAD4-404F-A3AD-5A66F663D95E}" type="parTrans" cxnId="{B563F169-499A-4E68-8F95-17A12226250A}">
      <dgm:prSet/>
      <dgm:spPr/>
      <dgm:t>
        <a:bodyPr/>
        <a:lstStyle/>
        <a:p>
          <a:pPr rtl="1"/>
          <a:endParaRPr lang="ar-IQ"/>
        </a:p>
      </dgm:t>
    </dgm:pt>
    <dgm:pt modelId="{E1D2D393-902D-4614-A79D-F318DA65F9B0}" type="sibTrans" cxnId="{B563F169-499A-4E68-8F95-17A12226250A}">
      <dgm:prSet/>
      <dgm:spPr/>
      <dgm:t>
        <a:bodyPr/>
        <a:lstStyle/>
        <a:p>
          <a:pPr rtl="1"/>
          <a:endParaRPr lang="ar-IQ"/>
        </a:p>
      </dgm:t>
    </dgm:pt>
    <dgm:pt modelId="{0BF895B2-DB70-42D9-AAE1-F63635462137}">
      <dgm:prSet phldrT="[Text]"/>
      <dgm:spPr/>
      <dgm:t>
        <a:bodyPr/>
        <a:lstStyle/>
        <a:p>
          <a:pPr rtl="1"/>
          <a:endParaRPr lang="ar-IQ" sz="2000" dirty="0"/>
        </a:p>
      </dgm:t>
    </dgm:pt>
    <dgm:pt modelId="{A09FB0E0-5342-4BD4-8F02-51F95144CF68}" type="parTrans" cxnId="{20EF8DA6-8FC1-48D6-865D-9C2EB5D148D7}">
      <dgm:prSet/>
      <dgm:spPr/>
      <dgm:t>
        <a:bodyPr/>
        <a:lstStyle/>
        <a:p>
          <a:pPr rtl="1"/>
          <a:endParaRPr lang="ar-IQ"/>
        </a:p>
      </dgm:t>
    </dgm:pt>
    <dgm:pt modelId="{D8C6E0F7-C38B-49D9-B8D8-EE7FB7160392}" type="sibTrans" cxnId="{20EF8DA6-8FC1-48D6-865D-9C2EB5D148D7}">
      <dgm:prSet/>
      <dgm:spPr/>
      <dgm:t>
        <a:bodyPr/>
        <a:lstStyle/>
        <a:p>
          <a:pPr rtl="1"/>
          <a:endParaRPr lang="ar-IQ"/>
        </a:p>
      </dgm:t>
    </dgm:pt>
    <dgm:pt modelId="{17CB0C13-387E-42FE-AE98-D8D55C40E425}">
      <dgm:prSet phldrT="[Text]" custT="1">
        <dgm:style>
          <a:lnRef idx="1">
            <a:schemeClr val="accent6"/>
          </a:lnRef>
          <a:fillRef idx="2">
            <a:schemeClr val="accent6"/>
          </a:fillRef>
          <a:effectRef idx="1">
            <a:schemeClr val="accent6"/>
          </a:effectRef>
          <a:fontRef idx="minor">
            <a:schemeClr val="dk1"/>
          </a:fontRef>
        </dgm:style>
      </dgm:prSet>
      <dgm:spPr/>
      <dgm:t>
        <a:bodyPr/>
        <a:lstStyle/>
        <a:p>
          <a:pPr algn="l" rtl="0"/>
          <a:endParaRPr lang="en-US" sz="2800" b="1" dirty="0">
            <a:solidFill>
              <a:schemeClr val="tx1"/>
            </a:solidFill>
          </a:endParaRPr>
        </a:p>
        <a:p>
          <a:pPr algn="l" rtl="0"/>
          <a:endParaRPr lang="en-US" sz="2800" b="1" u="sng" dirty="0">
            <a:solidFill>
              <a:srgbClr val="C00000"/>
            </a:solidFill>
          </a:endParaRPr>
        </a:p>
        <a:p>
          <a:pPr algn="l" rtl="0"/>
          <a:endParaRPr lang="en-US" sz="2800" b="1" u="sng" dirty="0">
            <a:solidFill>
              <a:srgbClr val="C00000"/>
            </a:solidFill>
          </a:endParaRPr>
        </a:p>
        <a:p>
          <a:pPr algn="l" rtl="0"/>
          <a:endParaRPr lang="en-US" sz="2800" b="1" u="sng" dirty="0">
            <a:solidFill>
              <a:srgbClr val="C00000"/>
            </a:solidFill>
          </a:endParaRPr>
        </a:p>
        <a:p>
          <a:pPr algn="l" rtl="0"/>
          <a:endParaRPr lang="en-US" sz="2800" b="1" u="sng" dirty="0">
            <a:solidFill>
              <a:srgbClr val="C00000"/>
            </a:solidFill>
          </a:endParaRPr>
        </a:p>
        <a:p>
          <a:pPr algn="l" rtl="0"/>
          <a:r>
            <a:rPr lang="en-US" sz="2800" b="1" u="sng" dirty="0">
              <a:solidFill>
                <a:srgbClr val="C00000"/>
              </a:solidFill>
            </a:rPr>
            <a:t>Urinalysis</a:t>
          </a:r>
        </a:p>
        <a:p>
          <a:pPr algn="l" rtl="0"/>
          <a:r>
            <a:rPr lang="en-US" sz="2800" b="1" dirty="0">
              <a:solidFill>
                <a:schemeClr val="tx1"/>
              </a:solidFill>
            </a:rPr>
            <a:t>*glucose level </a:t>
          </a:r>
        </a:p>
        <a:p>
          <a:pPr algn="l" rtl="0"/>
          <a:r>
            <a:rPr lang="en-US" sz="2800" b="1" dirty="0">
              <a:solidFill>
                <a:schemeClr val="tx1"/>
              </a:solidFill>
            </a:rPr>
            <a:t>*urinary 4-hydroxy-phenylacetic acid  </a:t>
          </a:r>
        </a:p>
        <a:p>
          <a:pPr algn="l" rtl="0"/>
          <a:r>
            <a:rPr lang="en-US" sz="2800" b="1" dirty="0">
              <a:solidFill>
                <a:schemeClr val="tx1"/>
              </a:solidFill>
            </a:rPr>
            <a:t>(</a:t>
          </a:r>
          <a:r>
            <a:rPr lang="en-US" sz="2800" b="1" dirty="0"/>
            <a:t>bacterial over growth syndrome) </a:t>
          </a:r>
          <a:endParaRPr lang="en-US" sz="2800" b="1" dirty="0">
            <a:solidFill>
              <a:schemeClr val="tx1"/>
            </a:solidFill>
          </a:endParaRPr>
        </a:p>
        <a:p>
          <a:pPr algn="l" rtl="0"/>
          <a:endParaRPr lang="en-US" sz="2800" b="1" dirty="0">
            <a:solidFill>
              <a:schemeClr val="tx1"/>
            </a:solidFill>
          </a:endParaRPr>
        </a:p>
        <a:p>
          <a:pPr algn="ctr" rtl="0"/>
          <a:endParaRPr lang="en-US" sz="2800" b="1" dirty="0">
            <a:solidFill>
              <a:schemeClr val="tx1"/>
            </a:solidFill>
          </a:endParaRPr>
        </a:p>
        <a:p>
          <a:pPr algn="ctr" rtl="0"/>
          <a:endParaRPr lang="en-US" sz="2800" b="1" dirty="0">
            <a:solidFill>
              <a:schemeClr val="tx1"/>
            </a:solidFill>
          </a:endParaRPr>
        </a:p>
        <a:p>
          <a:pPr algn="ctr" rtl="0"/>
          <a:endParaRPr lang="en-US" sz="2800" b="1" dirty="0">
            <a:solidFill>
              <a:schemeClr val="tx1"/>
            </a:solidFill>
          </a:endParaRPr>
        </a:p>
        <a:p>
          <a:pPr algn="ctr" rtl="0"/>
          <a:endParaRPr lang="en-US" sz="2800" b="1" dirty="0">
            <a:solidFill>
              <a:schemeClr val="tx1"/>
            </a:solidFill>
          </a:endParaRPr>
        </a:p>
        <a:p>
          <a:pPr algn="ctr" rtl="0"/>
          <a:endParaRPr lang="en-US" sz="2800" b="1" dirty="0">
            <a:solidFill>
              <a:schemeClr val="tx1"/>
            </a:solidFill>
          </a:endParaRPr>
        </a:p>
        <a:p>
          <a:pPr algn="ctr" rtl="0"/>
          <a:endParaRPr lang="en-US" sz="2800" b="1" dirty="0">
            <a:solidFill>
              <a:schemeClr val="tx1"/>
            </a:solidFill>
          </a:endParaRPr>
        </a:p>
        <a:p>
          <a:pPr algn="ctr" rtl="0"/>
          <a:r>
            <a:rPr lang="en-US" sz="2800" b="1" dirty="0">
              <a:solidFill>
                <a:schemeClr val="tx1"/>
              </a:solidFill>
            </a:rPr>
            <a:t> </a:t>
          </a:r>
          <a:endParaRPr lang="ar-IQ" sz="2800" b="1" dirty="0">
            <a:solidFill>
              <a:schemeClr val="tx1"/>
            </a:solidFill>
          </a:endParaRPr>
        </a:p>
      </dgm:t>
    </dgm:pt>
    <dgm:pt modelId="{D40D1127-2109-4600-9F2F-3DCF30EFA7F8}" type="sibTrans" cxnId="{4F3E9AEA-BB7D-4C82-9A7C-27B41DE1DED9}">
      <dgm:prSet/>
      <dgm:spPr/>
      <dgm:t>
        <a:bodyPr/>
        <a:lstStyle/>
        <a:p>
          <a:pPr rtl="1"/>
          <a:endParaRPr lang="ar-IQ"/>
        </a:p>
      </dgm:t>
    </dgm:pt>
    <dgm:pt modelId="{003F2B49-FD83-4A6F-A0CB-C399F3E4B309}" type="parTrans" cxnId="{4F3E9AEA-BB7D-4C82-9A7C-27B41DE1DED9}">
      <dgm:prSet/>
      <dgm:spPr/>
      <dgm:t>
        <a:bodyPr/>
        <a:lstStyle/>
        <a:p>
          <a:pPr rtl="1"/>
          <a:endParaRPr lang="ar-IQ"/>
        </a:p>
      </dgm:t>
    </dgm:pt>
    <dgm:pt modelId="{66E31997-4757-4B1F-9026-C88513CE1775}">
      <dgm:prSet phldrT="[Text]" custT="1">
        <dgm:style>
          <a:lnRef idx="1">
            <a:schemeClr val="accent2"/>
          </a:lnRef>
          <a:fillRef idx="2">
            <a:schemeClr val="accent2"/>
          </a:fillRef>
          <a:effectRef idx="1">
            <a:schemeClr val="accent2"/>
          </a:effectRef>
          <a:fontRef idx="minor">
            <a:schemeClr val="dk1"/>
          </a:fontRef>
        </dgm:style>
      </dgm:prSet>
      <dgm:spPr/>
      <dgm:t>
        <a:bodyPr/>
        <a:lstStyle/>
        <a:p>
          <a:pPr algn="l" rtl="0"/>
          <a:r>
            <a:rPr lang="en-US" sz="2800" b="1" u="sng" dirty="0">
              <a:solidFill>
                <a:srgbClr val="C00000"/>
              </a:solidFill>
              <a:latin typeface="Bell MT" pitchFamily="18" charset="0"/>
            </a:rPr>
            <a:t>Stool analysis</a:t>
          </a:r>
        </a:p>
        <a:p>
          <a:pPr algn="l" rtl="0"/>
          <a:r>
            <a:rPr lang="en-US" sz="2800" b="1" dirty="0">
              <a:solidFill>
                <a:schemeClr val="tx1"/>
              </a:solidFill>
              <a:latin typeface="Bell MT" pitchFamily="18" charset="0"/>
            </a:rPr>
            <a:t>*Reducing substances</a:t>
          </a:r>
        </a:p>
        <a:p>
          <a:pPr algn="l" rtl="0"/>
          <a:r>
            <a:rPr lang="en-US" sz="2800" b="1" dirty="0">
              <a:solidFill>
                <a:schemeClr val="tx1"/>
              </a:solidFill>
              <a:latin typeface="Bell MT" pitchFamily="18" charset="0"/>
            </a:rPr>
            <a:t>* pH</a:t>
          </a:r>
        </a:p>
        <a:p>
          <a:pPr algn="l" rtl="0"/>
          <a:r>
            <a:rPr lang="en-US" sz="2800" b="1" dirty="0">
              <a:solidFill>
                <a:schemeClr val="tx1"/>
              </a:solidFill>
              <a:latin typeface="Bell MT" pitchFamily="18" charset="0"/>
            </a:rPr>
            <a:t>*Bile acids</a:t>
          </a:r>
        </a:p>
        <a:p>
          <a:pPr algn="l" rtl="0"/>
          <a:r>
            <a:rPr lang="en-US" sz="2800" b="1" dirty="0">
              <a:solidFill>
                <a:schemeClr val="tx1"/>
              </a:solidFill>
              <a:latin typeface="Bell MT" pitchFamily="18" charset="0"/>
            </a:rPr>
            <a:t>* Fat</a:t>
          </a:r>
        </a:p>
        <a:p>
          <a:pPr algn="l" rtl="0"/>
          <a:r>
            <a:rPr lang="en-US" sz="2800" b="1" dirty="0">
              <a:solidFill>
                <a:schemeClr val="tx1"/>
              </a:solidFill>
              <a:latin typeface="Bell MT" pitchFamily="18" charset="0"/>
            </a:rPr>
            <a:t>*Serum proteins as </a:t>
          </a:r>
          <a:r>
            <a:rPr lang="el-GR" sz="2800" b="1" dirty="0">
              <a:solidFill>
                <a:schemeClr val="tx1"/>
              </a:solidFill>
            </a:rPr>
            <a:t>α</a:t>
          </a:r>
          <a:r>
            <a:rPr lang="en-US" sz="2800" b="1" baseline="-25000" dirty="0">
              <a:solidFill>
                <a:schemeClr val="tx1"/>
              </a:solidFill>
              <a:latin typeface="Bell MT" pitchFamily="18" charset="0"/>
            </a:rPr>
            <a:t>1</a:t>
          </a:r>
          <a:r>
            <a:rPr lang="en-US" sz="2800" b="1" dirty="0">
              <a:solidFill>
                <a:schemeClr val="tx1"/>
              </a:solidFill>
              <a:latin typeface="Bell MT" pitchFamily="18" charset="0"/>
            </a:rPr>
            <a:t> –antitrypsin</a:t>
          </a:r>
        </a:p>
        <a:p>
          <a:pPr algn="l" rtl="0"/>
          <a:r>
            <a:rPr lang="en-US" sz="2800" b="1" dirty="0">
              <a:solidFill>
                <a:schemeClr val="tx1"/>
              </a:solidFill>
              <a:latin typeface="Bell MT" pitchFamily="18" charset="0"/>
            </a:rPr>
            <a:t>*Ova and parasites</a:t>
          </a:r>
        </a:p>
        <a:p>
          <a:pPr algn="l" rtl="0"/>
          <a:r>
            <a:rPr lang="en-US" sz="2800" b="1" dirty="0">
              <a:solidFill>
                <a:schemeClr val="tx1"/>
              </a:solidFill>
              <a:latin typeface="Bell MT" pitchFamily="18" charset="0"/>
            </a:rPr>
            <a:t>* </a:t>
          </a:r>
          <a:r>
            <a:rPr lang="en-US" sz="2800" b="1" i="1" dirty="0">
              <a:solidFill>
                <a:schemeClr val="tx1"/>
              </a:solidFill>
              <a:latin typeface="Bell MT" pitchFamily="18" charset="0"/>
            </a:rPr>
            <a:t>Clostridium </a:t>
          </a:r>
          <a:r>
            <a:rPr lang="en-US" sz="2800" b="1" i="1" dirty="0" err="1">
              <a:solidFill>
                <a:schemeClr val="tx1"/>
              </a:solidFill>
              <a:latin typeface="Bell MT" pitchFamily="18" charset="0"/>
            </a:rPr>
            <a:t>difficile</a:t>
          </a:r>
          <a:r>
            <a:rPr lang="en-US" sz="2800" b="1" dirty="0">
              <a:solidFill>
                <a:schemeClr val="tx1"/>
              </a:solidFill>
              <a:latin typeface="Bell MT" pitchFamily="18" charset="0"/>
            </a:rPr>
            <a:t> (toxins A and B) or </a:t>
          </a:r>
          <a:r>
            <a:rPr lang="en-US" sz="2800" b="1" i="1" dirty="0">
              <a:solidFill>
                <a:schemeClr val="tx1"/>
              </a:solidFill>
              <a:latin typeface="Bell MT" pitchFamily="18" charset="0"/>
            </a:rPr>
            <a:t>Cryptosporidium</a:t>
          </a:r>
          <a:r>
            <a:rPr lang="en-US" sz="2800" b="1" dirty="0">
              <a:solidFill>
                <a:schemeClr val="tx1"/>
              </a:solidFill>
              <a:latin typeface="Bell MT" pitchFamily="18" charset="0"/>
            </a:rPr>
            <a:t> </a:t>
          </a:r>
          <a:endParaRPr lang="ar-IQ" sz="2800" b="1" dirty="0">
            <a:solidFill>
              <a:schemeClr val="tx1"/>
            </a:solidFill>
            <a:latin typeface="Bell MT" pitchFamily="18" charset="0"/>
          </a:endParaRPr>
        </a:p>
      </dgm:t>
    </dgm:pt>
    <dgm:pt modelId="{350DDA01-BBA9-431B-A9CB-DDD514700819}" type="sibTrans" cxnId="{ABC9E7FB-E8D6-4EA5-902F-30E096ED17FB}">
      <dgm:prSet/>
      <dgm:spPr/>
      <dgm:t>
        <a:bodyPr/>
        <a:lstStyle/>
        <a:p>
          <a:pPr rtl="1"/>
          <a:endParaRPr lang="ar-IQ"/>
        </a:p>
      </dgm:t>
    </dgm:pt>
    <dgm:pt modelId="{7D78F370-EE3F-4D83-8093-612A07563EA6}" type="parTrans" cxnId="{ABC9E7FB-E8D6-4EA5-902F-30E096ED17FB}">
      <dgm:prSet/>
      <dgm:spPr/>
      <dgm:t>
        <a:bodyPr/>
        <a:lstStyle/>
        <a:p>
          <a:pPr rtl="1"/>
          <a:endParaRPr lang="ar-IQ"/>
        </a:p>
      </dgm:t>
    </dgm:pt>
    <dgm:pt modelId="{6E98EF1C-FE31-4AEE-AA34-8A6517E077BF}" type="pres">
      <dgm:prSet presAssocID="{CA586D91-4297-40FF-83D8-2D755880D945}" presName="composite" presStyleCnt="0">
        <dgm:presLayoutVars>
          <dgm:chMax val="1"/>
          <dgm:dir/>
          <dgm:resizeHandles val="exact"/>
        </dgm:presLayoutVars>
      </dgm:prSet>
      <dgm:spPr/>
    </dgm:pt>
    <dgm:pt modelId="{C2713E99-7D6C-4C2C-BD5E-D7A4C3F03D79}" type="pres">
      <dgm:prSet presAssocID="{8659E759-A0C6-44F5-92E2-5A8F3936C540}" presName="roof" presStyleLbl="dkBgShp" presStyleIdx="0" presStyleCnt="2" custScaleY="74995" custLinFactNeighborX="-1000" custLinFactNeighborY="-53916"/>
      <dgm:spPr/>
    </dgm:pt>
    <dgm:pt modelId="{8AB85080-B25D-4226-9824-65F0990DD56C}" type="pres">
      <dgm:prSet presAssocID="{8659E759-A0C6-44F5-92E2-5A8F3936C540}" presName="pillars" presStyleCnt="0"/>
      <dgm:spPr/>
    </dgm:pt>
    <dgm:pt modelId="{3CC67B63-153E-4F8F-96FE-E99859A0F9DB}" type="pres">
      <dgm:prSet presAssocID="{8659E759-A0C6-44F5-92E2-5A8F3936C540}" presName="pillar1" presStyleLbl="node1" presStyleIdx="0" presStyleCnt="2" custScaleX="133733" custScaleY="123914" custLinFactNeighborX="-3150" custLinFactNeighborY="0">
        <dgm:presLayoutVars>
          <dgm:bulletEnabled val="1"/>
        </dgm:presLayoutVars>
      </dgm:prSet>
      <dgm:spPr/>
    </dgm:pt>
    <dgm:pt modelId="{626AA343-5B04-4516-AFCB-4A607FCE7E29}" type="pres">
      <dgm:prSet presAssocID="{17CB0C13-387E-42FE-AE98-D8D55C40E425}" presName="pillarX" presStyleLbl="node1" presStyleIdx="1" presStyleCnt="2" custScaleX="113463" custScaleY="124467">
        <dgm:presLayoutVars>
          <dgm:bulletEnabled val="1"/>
        </dgm:presLayoutVars>
      </dgm:prSet>
      <dgm:spPr/>
    </dgm:pt>
    <dgm:pt modelId="{BC8B6506-D12F-4ED2-8FB5-22BCC0391D13}" type="pres">
      <dgm:prSet presAssocID="{8659E759-A0C6-44F5-92E2-5A8F3936C540}" presName="base" presStyleLbl="dkBgShp" presStyleIdx="1" presStyleCnt="2" custFlipVert="0" custFlipHor="0" custScaleX="1564" custScaleY="44659" custLinFactNeighborX="55470" custLinFactNeighborY="7883"/>
      <dgm:spPr/>
    </dgm:pt>
  </dgm:ptLst>
  <dgm:cxnLst>
    <dgm:cxn modelId="{74ED5F1C-57F5-418F-85A8-D5DC41FE3DF1}" type="presOf" srcId="{8659E759-A0C6-44F5-92E2-5A8F3936C540}" destId="{C2713E99-7D6C-4C2C-BD5E-D7A4C3F03D79}" srcOrd="0" destOrd="0" presId="urn:microsoft.com/office/officeart/2005/8/layout/hList3"/>
    <dgm:cxn modelId="{5DE4FB24-D7DE-4ADA-8DCF-12B47306B5EB}" type="presOf" srcId="{66E31997-4757-4B1F-9026-C88513CE1775}" destId="{3CC67B63-153E-4F8F-96FE-E99859A0F9DB}" srcOrd="0" destOrd="0" presId="urn:microsoft.com/office/officeart/2005/8/layout/hList3"/>
    <dgm:cxn modelId="{D2C58048-9A1C-47E8-8275-15FDF788B7BB}" type="presOf" srcId="{CA586D91-4297-40FF-83D8-2D755880D945}" destId="{6E98EF1C-FE31-4AEE-AA34-8A6517E077BF}" srcOrd="0" destOrd="0" presId="urn:microsoft.com/office/officeart/2005/8/layout/hList3"/>
    <dgm:cxn modelId="{B563F169-499A-4E68-8F95-17A12226250A}" srcId="{CA586D91-4297-40FF-83D8-2D755880D945}" destId="{8659E759-A0C6-44F5-92E2-5A8F3936C540}" srcOrd="0" destOrd="0" parTransId="{1500920F-BAD4-404F-A3AD-5A66F663D95E}" sibTransId="{E1D2D393-902D-4614-A79D-F318DA65F9B0}"/>
    <dgm:cxn modelId="{20EF8DA6-8FC1-48D6-865D-9C2EB5D148D7}" srcId="{CA586D91-4297-40FF-83D8-2D755880D945}" destId="{0BF895B2-DB70-42D9-AAE1-F63635462137}" srcOrd="1" destOrd="0" parTransId="{A09FB0E0-5342-4BD4-8F02-51F95144CF68}" sibTransId="{D8C6E0F7-C38B-49D9-B8D8-EE7FB7160392}"/>
    <dgm:cxn modelId="{4F3E9AEA-BB7D-4C82-9A7C-27B41DE1DED9}" srcId="{8659E759-A0C6-44F5-92E2-5A8F3936C540}" destId="{17CB0C13-387E-42FE-AE98-D8D55C40E425}" srcOrd="1" destOrd="0" parTransId="{003F2B49-FD83-4A6F-A0CB-C399F3E4B309}" sibTransId="{D40D1127-2109-4600-9F2F-3DCF30EFA7F8}"/>
    <dgm:cxn modelId="{4C0B2BF6-B222-471C-838B-9A64DBAF52AC}" type="presOf" srcId="{17CB0C13-387E-42FE-AE98-D8D55C40E425}" destId="{626AA343-5B04-4516-AFCB-4A607FCE7E29}" srcOrd="0" destOrd="0" presId="urn:microsoft.com/office/officeart/2005/8/layout/hList3"/>
    <dgm:cxn modelId="{ABC9E7FB-E8D6-4EA5-902F-30E096ED17FB}" srcId="{8659E759-A0C6-44F5-92E2-5A8F3936C540}" destId="{66E31997-4757-4B1F-9026-C88513CE1775}" srcOrd="0" destOrd="0" parTransId="{7D78F370-EE3F-4D83-8093-612A07563EA6}" sibTransId="{350DDA01-BBA9-431B-A9CB-DDD514700819}"/>
    <dgm:cxn modelId="{00C2AE04-2977-4B92-9A25-375365FA5CDA}" type="presParOf" srcId="{6E98EF1C-FE31-4AEE-AA34-8A6517E077BF}" destId="{C2713E99-7D6C-4C2C-BD5E-D7A4C3F03D79}" srcOrd="0" destOrd="0" presId="urn:microsoft.com/office/officeart/2005/8/layout/hList3"/>
    <dgm:cxn modelId="{80B212F0-B1D5-44D3-9DC3-170EE6AE37BD}" type="presParOf" srcId="{6E98EF1C-FE31-4AEE-AA34-8A6517E077BF}" destId="{8AB85080-B25D-4226-9824-65F0990DD56C}" srcOrd="1" destOrd="0" presId="urn:microsoft.com/office/officeart/2005/8/layout/hList3"/>
    <dgm:cxn modelId="{E8A8B06A-3E7D-42F3-9055-EF7080592098}" type="presParOf" srcId="{8AB85080-B25D-4226-9824-65F0990DD56C}" destId="{3CC67B63-153E-4F8F-96FE-E99859A0F9DB}" srcOrd="0" destOrd="0" presId="urn:microsoft.com/office/officeart/2005/8/layout/hList3"/>
    <dgm:cxn modelId="{077F0C41-B715-4CED-BE92-FE7056DE9025}" type="presParOf" srcId="{8AB85080-B25D-4226-9824-65F0990DD56C}" destId="{626AA343-5B04-4516-AFCB-4A607FCE7E29}" srcOrd="1" destOrd="0" presId="urn:microsoft.com/office/officeart/2005/8/layout/hList3"/>
    <dgm:cxn modelId="{EE4FB6C5-446D-41B2-84C1-114345347859}" type="presParOf" srcId="{6E98EF1C-FE31-4AEE-AA34-8A6517E077BF}" destId="{BC8B6506-D12F-4ED2-8FB5-22BCC0391D1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51D571-E586-4B5B-B6E7-8DFA1785B30C}" type="doc">
      <dgm:prSet loTypeId="urn:microsoft.com/office/officeart/2005/8/layout/pList2" loCatId="list" qsTypeId="urn:microsoft.com/office/officeart/2005/8/quickstyle/3d2#2" qsCatId="3D" csTypeId="urn:microsoft.com/office/officeart/2005/8/colors/accent3_1" csCatId="accent3" phldr="1"/>
      <dgm:spPr/>
    </dgm:pt>
    <dgm:pt modelId="{259E48F0-253B-41B4-B203-A0D452361EE6}">
      <dgm:prSet phldrT="[Text]" custT="1"/>
      <dgm:spPr/>
      <dgm:t>
        <a:bodyPr/>
        <a:lstStyle/>
        <a:p>
          <a:pPr rtl="1"/>
          <a:r>
            <a:rPr lang="en-US" sz="1800" b="1" dirty="0">
              <a:latin typeface="Times New Roman" pitchFamily="18" charset="0"/>
            </a:rPr>
            <a:t>Infective agents </a:t>
          </a:r>
        </a:p>
        <a:p>
          <a:pPr rtl="1"/>
          <a:endParaRPr lang="ar-IQ" sz="1800" b="1" dirty="0">
            <a:latin typeface="Times New Roman" pitchFamily="18" charset="0"/>
          </a:endParaRPr>
        </a:p>
        <a:p>
          <a:pPr rtl="1"/>
          <a:endParaRPr lang="en-US" sz="1800" b="1" dirty="0">
            <a:latin typeface="Times New Roman" pitchFamily="18" charset="0"/>
          </a:endParaRPr>
        </a:p>
        <a:p>
          <a:pPr rtl="1"/>
          <a:r>
            <a:rPr lang="en-US" sz="1800" b="1" dirty="0">
              <a:solidFill>
                <a:srgbClr val="FF0000"/>
              </a:solidFill>
              <a:latin typeface="Times New Roman" pitchFamily="18" charset="0"/>
            </a:rPr>
            <a:t>TB </a:t>
          </a:r>
          <a:br>
            <a:rPr lang="en-US" sz="1800" b="1" dirty="0">
              <a:solidFill>
                <a:srgbClr val="FF0000"/>
              </a:solidFill>
              <a:latin typeface="Times New Roman" pitchFamily="18" charset="0"/>
            </a:rPr>
          </a:br>
          <a:r>
            <a:rPr lang="en-US" sz="1800" b="1" i="0" dirty="0" err="1">
              <a:solidFill>
                <a:srgbClr val="FF0000"/>
              </a:solidFill>
              <a:latin typeface="Times New Roman" pitchFamily="18" charset="0"/>
            </a:rPr>
            <a:t>Giardia</a:t>
          </a:r>
          <a:endParaRPr lang="ar-IQ" dirty="0">
            <a:solidFill>
              <a:srgbClr val="FF0000"/>
            </a:solidFill>
          </a:endParaRPr>
        </a:p>
      </dgm:t>
    </dgm:pt>
    <dgm:pt modelId="{E273F490-C255-44F2-87EF-8EC3E69ACE58}" type="parTrans" cxnId="{B2C55AA8-383D-4E06-B770-5440CFB626E1}">
      <dgm:prSet/>
      <dgm:spPr/>
      <dgm:t>
        <a:bodyPr/>
        <a:lstStyle/>
        <a:p>
          <a:pPr rtl="1"/>
          <a:endParaRPr lang="ar-IQ"/>
        </a:p>
      </dgm:t>
    </dgm:pt>
    <dgm:pt modelId="{9A07C040-ECB9-4C1B-A5F1-966123462BD9}" type="sibTrans" cxnId="{B2C55AA8-383D-4E06-B770-5440CFB626E1}">
      <dgm:prSet/>
      <dgm:spPr/>
      <dgm:t>
        <a:bodyPr/>
        <a:lstStyle/>
        <a:p>
          <a:pPr rtl="1"/>
          <a:endParaRPr lang="ar-IQ"/>
        </a:p>
      </dgm:t>
    </dgm:pt>
    <dgm:pt modelId="{8B3C1234-4BF3-4C22-B6D2-ACAEEBB19C3A}">
      <dgm:prSet phldrT="[Text]" custT="1"/>
      <dgm:spPr/>
      <dgm:t>
        <a:bodyPr/>
        <a:lstStyle/>
        <a:p>
          <a:pPr algn="ctr" rtl="1"/>
          <a:r>
            <a:rPr lang="en-US" sz="1800" b="1" dirty="0">
              <a:latin typeface="Times New Roman" pitchFamily="18" charset="0"/>
            </a:rPr>
            <a:t>Structural defects</a:t>
          </a:r>
        </a:p>
        <a:p>
          <a:pPr algn="ctr" rtl="1"/>
          <a:endParaRPr lang="ar-IQ" sz="1800" b="1" dirty="0">
            <a:latin typeface="Times New Roman" pitchFamily="18" charset="0"/>
          </a:endParaRPr>
        </a:p>
        <a:p>
          <a:pPr algn="ctr" rtl="1"/>
          <a:endParaRPr lang="en-US" sz="1800" b="1" dirty="0">
            <a:latin typeface="Times New Roman" pitchFamily="18" charset="0"/>
          </a:endParaRPr>
        </a:p>
        <a:p>
          <a:pPr algn="ctr" rtl="0"/>
          <a:r>
            <a:rPr lang="en-US" sz="1800" b="1" dirty="0" err="1">
              <a:solidFill>
                <a:srgbClr val="FF0000"/>
              </a:solidFill>
              <a:latin typeface="Times New Roman" pitchFamily="18" charset="0"/>
            </a:rPr>
            <a:t>Crohn’s</a:t>
          </a:r>
          <a:endParaRPr lang="en-US" sz="1800" b="1" dirty="0">
            <a:solidFill>
              <a:srgbClr val="FF0000"/>
            </a:solidFill>
            <a:latin typeface="Times New Roman" pitchFamily="18" charset="0"/>
          </a:endParaRPr>
        </a:p>
        <a:p>
          <a:pPr algn="ctr" rtl="0"/>
          <a:r>
            <a:rPr lang="en-US" sz="1800" b="1" dirty="0">
              <a:solidFill>
                <a:srgbClr val="FF0000"/>
              </a:solidFill>
              <a:latin typeface="Times New Roman" pitchFamily="18" charset="0"/>
            </a:rPr>
            <a:t>disease</a:t>
          </a:r>
          <a:br>
            <a:rPr lang="en-US" sz="1800" b="1" dirty="0">
              <a:solidFill>
                <a:srgbClr val="FF0000"/>
              </a:solidFill>
              <a:latin typeface="Times New Roman" pitchFamily="18" charset="0"/>
            </a:rPr>
          </a:br>
          <a:endParaRPr lang="ar-IQ" b="1" dirty="0">
            <a:solidFill>
              <a:srgbClr val="FF0000"/>
            </a:solidFill>
          </a:endParaRPr>
        </a:p>
      </dgm:t>
    </dgm:pt>
    <dgm:pt modelId="{7D1E080C-A302-4171-BB12-3C6A442AD5D8}" type="parTrans" cxnId="{E1087A9D-4D80-4A8C-99D8-65A159E34E4A}">
      <dgm:prSet/>
      <dgm:spPr/>
      <dgm:t>
        <a:bodyPr/>
        <a:lstStyle/>
        <a:p>
          <a:pPr rtl="1"/>
          <a:endParaRPr lang="ar-IQ"/>
        </a:p>
      </dgm:t>
    </dgm:pt>
    <dgm:pt modelId="{7E942766-0155-4641-B380-7C50E177EBA3}" type="sibTrans" cxnId="{E1087A9D-4D80-4A8C-99D8-65A159E34E4A}">
      <dgm:prSet/>
      <dgm:spPr/>
      <dgm:t>
        <a:bodyPr/>
        <a:lstStyle/>
        <a:p>
          <a:pPr rtl="1"/>
          <a:endParaRPr lang="ar-IQ"/>
        </a:p>
      </dgm:t>
    </dgm:pt>
    <dgm:pt modelId="{740BAF76-E60E-4DC8-94CC-115F228BEBC4}">
      <dgm:prSet phldrT="[Text]" custT="1"/>
      <dgm:spPr/>
      <dgm:t>
        <a:bodyPr/>
        <a:lstStyle/>
        <a:p>
          <a:pPr rtl="1"/>
          <a:r>
            <a:rPr lang="en-US" sz="1800" b="1" dirty="0">
              <a:latin typeface="Times New Roman" pitchFamily="18" charset="0"/>
            </a:rPr>
            <a:t>Mucosal abnormality</a:t>
          </a:r>
        </a:p>
        <a:p>
          <a:pPr rtl="1"/>
          <a:endParaRPr lang="ar-IQ" b="1" dirty="0"/>
        </a:p>
        <a:p>
          <a:pPr rtl="1"/>
          <a:r>
            <a:rPr lang="en-US" b="1" dirty="0" err="1">
              <a:solidFill>
                <a:srgbClr val="FF0000"/>
              </a:solidFill>
            </a:rPr>
            <a:t>Coeliac</a:t>
          </a:r>
          <a:r>
            <a:rPr lang="en-US" b="1" dirty="0">
              <a:solidFill>
                <a:srgbClr val="FF0000"/>
              </a:solidFill>
            </a:rPr>
            <a:t> disease</a:t>
          </a:r>
          <a:endParaRPr lang="ar-IQ" b="1" dirty="0">
            <a:solidFill>
              <a:srgbClr val="FF0000"/>
            </a:solidFill>
          </a:endParaRPr>
        </a:p>
      </dgm:t>
    </dgm:pt>
    <dgm:pt modelId="{7787F97A-4366-48D1-8995-FA38596F9483}" type="parTrans" cxnId="{7493F993-D870-4F3E-946C-B7B6F1C8B362}">
      <dgm:prSet/>
      <dgm:spPr/>
      <dgm:t>
        <a:bodyPr/>
        <a:lstStyle/>
        <a:p>
          <a:pPr rtl="1"/>
          <a:endParaRPr lang="ar-IQ"/>
        </a:p>
      </dgm:t>
    </dgm:pt>
    <dgm:pt modelId="{D75BEAF9-94AD-49A3-B31A-7C1139559E46}" type="sibTrans" cxnId="{7493F993-D870-4F3E-946C-B7B6F1C8B362}">
      <dgm:prSet/>
      <dgm:spPr/>
      <dgm:t>
        <a:bodyPr/>
        <a:lstStyle/>
        <a:p>
          <a:pPr rtl="1"/>
          <a:endParaRPr lang="ar-IQ"/>
        </a:p>
      </dgm:t>
    </dgm:pt>
    <dgm:pt modelId="{2E9DB4CC-0717-4D9A-A0B1-7BB3186C4DEC}">
      <dgm:prSet phldrT="[Text]" custT="1"/>
      <dgm:spPr/>
      <dgm:t>
        <a:bodyPr/>
        <a:lstStyle/>
        <a:p>
          <a:pPr rtl="1"/>
          <a:r>
            <a:rPr lang="en-US" sz="1800" b="1" dirty="0">
              <a:latin typeface="Times New Roman" pitchFamily="18" charset="0"/>
            </a:rPr>
            <a:t>Enzyme deficiencies</a:t>
          </a:r>
        </a:p>
        <a:p>
          <a:pPr rtl="1"/>
          <a:r>
            <a:rPr lang="en-US" sz="1800" b="1" dirty="0">
              <a:latin typeface="Times New Roman" pitchFamily="18" charset="0"/>
            </a:rPr>
            <a:t> </a:t>
          </a:r>
          <a:br>
            <a:rPr lang="en-US" sz="1800" b="1" dirty="0">
              <a:latin typeface="Times New Roman" pitchFamily="18" charset="0"/>
            </a:rPr>
          </a:br>
          <a:r>
            <a:rPr lang="en-US" sz="1800" b="1" dirty="0">
              <a:solidFill>
                <a:srgbClr val="FF0000"/>
              </a:solidFill>
              <a:latin typeface="Times New Roman" pitchFamily="18" charset="0"/>
            </a:rPr>
            <a:t>lactose intolerance</a:t>
          </a:r>
          <a:endParaRPr lang="ar-IQ" sz="1600" b="1" dirty="0">
            <a:solidFill>
              <a:srgbClr val="FF0000"/>
            </a:solidFill>
          </a:endParaRPr>
        </a:p>
      </dgm:t>
    </dgm:pt>
    <dgm:pt modelId="{56094597-D83B-42DD-A870-F595B97D4B96}" type="parTrans" cxnId="{E712E092-3F4A-467C-8CAC-2C3C195D878B}">
      <dgm:prSet/>
      <dgm:spPr/>
      <dgm:t>
        <a:bodyPr/>
        <a:lstStyle/>
        <a:p>
          <a:pPr rtl="1"/>
          <a:endParaRPr lang="ar-IQ"/>
        </a:p>
      </dgm:t>
    </dgm:pt>
    <dgm:pt modelId="{726344BF-F268-412E-B110-1F507F818040}" type="sibTrans" cxnId="{E712E092-3F4A-467C-8CAC-2C3C195D878B}">
      <dgm:prSet/>
      <dgm:spPr/>
      <dgm:t>
        <a:bodyPr/>
        <a:lstStyle/>
        <a:p>
          <a:pPr rtl="1"/>
          <a:endParaRPr lang="ar-IQ"/>
        </a:p>
      </dgm:t>
    </dgm:pt>
    <dgm:pt modelId="{43F4F852-CBBA-4C06-825A-FD3AF8FCD988}">
      <dgm:prSet phldrT="[Text]" custT="1"/>
      <dgm:spPr/>
      <dgm:t>
        <a:bodyPr/>
        <a:lstStyle/>
        <a:p>
          <a:pPr rtl="1"/>
          <a:r>
            <a:rPr lang="en-US" sz="1800" b="1" dirty="0">
              <a:latin typeface="Times New Roman" pitchFamily="18" charset="0"/>
            </a:rPr>
            <a:t>Digestive failure </a:t>
          </a:r>
        </a:p>
        <a:p>
          <a:pPr rtl="1"/>
          <a:r>
            <a:rPr lang="en-US" sz="1800" b="1" dirty="0">
              <a:latin typeface="Times New Roman" pitchFamily="18" charset="0"/>
            </a:rPr>
            <a:t> </a:t>
          </a:r>
        </a:p>
        <a:p>
          <a:pPr rtl="1"/>
          <a:br>
            <a:rPr lang="en-US" sz="1800" b="1" dirty="0">
              <a:latin typeface="Times New Roman" pitchFamily="18" charset="0"/>
            </a:rPr>
          </a:br>
          <a:r>
            <a:rPr lang="en-US" sz="1800" b="1" dirty="0">
              <a:solidFill>
                <a:srgbClr val="C00000"/>
              </a:solidFill>
              <a:latin typeface="Times New Roman" pitchFamily="18" charset="0"/>
            </a:rPr>
            <a:t>cystic fibrosis</a:t>
          </a:r>
          <a:endParaRPr lang="ar-IQ" b="1" dirty="0">
            <a:solidFill>
              <a:srgbClr val="C00000"/>
            </a:solidFill>
          </a:endParaRPr>
        </a:p>
      </dgm:t>
    </dgm:pt>
    <dgm:pt modelId="{C47F05DD-9A13-41F4-AF85-F1B0A911C5A3}" type="parTrans" cxnId="{A7BE9235-8493-485A-9565-5C578239E757}">
      <dgm:prSet/>
      <dgm:spPr/>
      <dgm:t>
        <a:bodyPr/>
        <a:lstStyle/>
        <a:p>
          <a:pPr rtl="1"/>
          <a:endParaRPr lang="ar-IQ"/>
        </a:p>
      </dgm:t>
    </dgm:pt>
    <dgm:pt modelId="{5DB9130A-F21D-471F-B98D-AC780049C720}" type="sibTrans" cxnId="{A7BE9235-8493-485A-9565-5C578239E757}">
      <dgm:prSet/>
      <dgm:spPr/>
      <dgm:t>
        <a:bodyPr/>
        <a:lstStyle/>
        <a:p>
          <a:pPr rtl="1"/>
          <a:endParaRPr lang="ar-IQ"/>
        </a:p>
      </dgm:t>
    </dgm:pt>
    <dgm:pt modelId="{268F4CB8-D9BD-4CC7-B0ED-00044471D04D}">
      <dgm:prSet phldrT="[Text]" custT="1"/>
      <dgm:spPr/>
      <dgm:t>
        <a:bodyPr/>
        <a:lstStyle/>
        <a:p>
          <a:pPr rtl="1"/>
          <a:r>
            <a:rPr lang="en-US" sz="1800" b="1" dirty="0">
              <a:latin typeface="Times New Roman" pitchFamily="18" charset="0"/>
            </a:rPr>
            <a:t>Systemic disease</a:t>
          </a:r>
        </a:p>
        <a:p>
          <a:pPr rtl="1"/>
          <a:endParaRPr lang="ar-IQ" sz="1800" b="1" dirty="0">
            <a:latin typeface="Times New Roman" pitchFamily="18" charset="0"/>
          </a:endParaRPr>
        </a:p>
        <a:p>
          <a:pPr rtl="1"/>
          <a:br>
            <a:rPr lang="en-US" sz="1800" b="1" dirty="0">
              <a:latin typeface="Times New Roman" pitchFamily="18" charset="0"/>
            </a:rPr>
          </a:br>
          <a:r>
            <a:rPr lang="en-US" sz="1800" b="1" dirty="0">
              <a:solidFill>
                <a:srgbClr val="C00000"/>
              </a:solidFill>
              <a:latin typeface="Times New Roman" pitchFamily="18" charset="0"/>
            </a:rPr>
            <a:t>Mal-nutrition</a:t>
          </a:r>
          <a:r>
            <a:rPr lang="en-US" sz="1800" b="1" dirty="0">
              <a:latin typeface="Times New Roman" pitchFamily="18" charset="0"/>
            </a:rPr>
            <a:t> </a:t>
          </a:r>
          <a:endParaRPr lang="ar-IQ" b="1" dirty="0"/>
        </a:p>
      </dgm:t>
    </dgm:pt>
    <dgm:pt modelId="{58089D6E-5873-4225-B5E1-5F0F3DFC74F8}" type="parTrans" cxnId="{2D906D15-50E9-4090-AFAA-7AB7F87D9561}">
      <dgm:prSet/>
      <dgm:spPr/>
      <dgm:t>
        <a:bodyPr/>
        <a:lstStyle/>
        <a:p>
          <a:pPr rtl="1"/>
          <a:endParaRPr lang="ar-IQ"/>
        </a:p>
      </dgm:t>
    </dgm:pt>
    <dgm:pt modelId="{E5943AC6-8C78-4DF8-835E-557182EBD7C9}" type="sibTrans" cxnId="{2D906D15-50E9-4090-AFAA-7AB7F87D9561}">
      <dgm:prSet/>
      <dgm:spPr/>
      <dgm:t>
        <a:bodyPr/>
        <a:lstStyle/>
        <a:p>
          <a:pPr rtl="1"/>
          <a:endParaRPr lang="ar-IQ"/>
        </a:p>
      </dgm:t>
    </dgm:pt>
    <dgm:pt modelId="{A8BE13B6-0E98-43CC-8219-05C15A92CA30}" type="pres">
      <dgm:prSet presAssocID="{3651D571-E586-4B5B-B6E7-8DFA1785B30C}" presName="Name0" presStyleCnt="0">
        <dgm:presLayoutVars>
          <dgm:dir/>
          <dgm:resizeHandles val="exact"/>
        </dgm:presLayoutVars>
      </dgm:prSet>
      <dgm:spPr/>
    </dgm:pt>
    <dgm:pt modelId="{B9E12FEA-88A9-4FC1-A025-9D257361E562}" type="pres">
      <dgm:prSet presAssocID="{3651D571-E586-4B5B-B6E7-8DFA1785B30C}" presName="bkgdShp" presStyleLbl="alignAccFollowNode1" presStyleIdx="0" presStyleCnt="1" custScaleY="24403" custLinFactNeighborY="-9569"/>
      <dgm:spPr/>
    </dgm:pt>
    <dgm:pt modelId="{39FA75E2-2631-4CD6-B3AD-61C60565C3B6}" type="pres">
      <dgm:prSet presAssocID="{3651D571-E586-4B5B-B6E7-8DFA1785B30C}" presName="linComp" presStyleCnt="0"/>
      <dgm:spPr/>
    </dgm:pt>
    <dgm:pt modelId="{45B7B367-6D4A-4EAA-B37C-BFFE9956D316}" type="pres">
      <dgm:prSet presAssocID="{259E48F0-253B-41B4-B203-A0D452361EE6}" presName="compNode" presStyleCnt="0"/>
      <dgm:spPr/>
    </dgm:pt>
    <dgm:pt modelId="{4AC4AECB-C614-43B2-ABBA-4D364BFDF49D}" type="pres">
      <dgm:prSet presAssocID="{259E48F0-253B-41B4-B203-A0D452361EE6}" presName="node" presStyleLbl="node1" presStyleIdx="0" presStyleCnt="6" custScaleX="1985718" custScaleY="111398" custLinFactX="-156789" custLinFactNeighborX="-200000" custLinFactNeighborY="-2804">
        <dgm:presLayoutVars>
          <dgm:bulletEnabled val="1"/>
        </dgm:presLayoutVars>
      </dgm:prSet>
      <dgm:spPr/>
    </dgm:pt>
    <dgm:pt modelId="{E874D972-945C-4298-BFE9-11379ACF2CC2}" type="pres">
      <dgm:prSet presAssocID="{259E48F0-253B-41B4-B203-A0D452361EE6}" presName="invisiNode" presStyleLbl="node1" presStyleIdx="0" presStyleCnt="6"/>
      <dgm:spPr/>
    </dgm:pt>
    <dgm:pt modelId="{BD3843FA-AC27-4D63-84AD-F657D4B6C3D9}" type="pres">
      <dgm:prSet presAssocID="{259E48F0-253B-41B4-B203-A0D452361EE6}" presName="imagNode" presStyleLbl="fgImgPlace1" presStyleIdx="0" presStyleCnt="6"/>
      <dgm:spPr/>
    </dgm:pt>
    <dgm:pt modelId="{C0FA59FC-4413-47E2-891B-22452E98BD16}" type="pres">
      <dgm:prSet presAssocID="{9A07C040-ECB9-4C1B-A5F1-966123462BD9}" presName="sibTrans" presStyleLbl="sibTrans2D1" presStyleIdx="0" presStyleCnt="0"/>
      <dgm:spPr/>
    </dgm:pt>
    <dgm:pt modelId="{7F1B960A-BEDE-412B-ABF4-81438E0C4456}" type="pres">
      <dgm:prSet presAssocID="{8B3C1234-4BF3-4C22-B6D2-ACAEEBB19C3A}" presName="compNode" presStyleCnt="0"/>
      <dgm:spPr/>
    </dgm:pt>
    <dgm:pt modelId="{A9643EBD-1F30-40BB-8A89-E6A87E7941C6}" type="pres">
      <dgm:prSet presAssocID="{8B3C1234-4BF3-4C22-B6D2-ACAEEBB19C3A}" presName="node" presStyleLbl="node1" presStyleIdx="1" presStyleCnt="6" custScaleX="2000000" custScaleY="115040" custLinFactX="-100000" custLinFactNeighborX="-135103" custLinFactNeighborY="-2030">
        <dgm:presLayoutVars>
          <dgm:bulletEnabled val="1"/>
        </dgm:presLayoutVars>
      </dgm:prSet>
      <dgm:spPr/>
    </dgm:pt>
    <dgm:pt modelId="{825B5B21-33E0-4211-BAB4-758AAA628203}" type="pres">
      <dgm:prSet presAssocID="{8B3C1234-4BF3-4C22-B6D2-ACAEEBB19C3A}" presName="invisiNode" presStyleLbl="node1" presStyleIdx="1" presStyleCnt="6"/>
      <dgm:spPr/>
    </dgm:pt>
    <dgm:pt modelId="{65A8D7E0-9A84-4B32-9E3B-276BCE9A41D9}" type="pres">
      <dgm:prSet presAssocID="{8B3C1234-4BF3-4C22-B6D2-ACAEEBB19C3A}" presName="imagNode" presStyleLbl="fgImgPlace1" presStyleIdx="1" presStyleCnt="6"/>
      <dgm:spPr/>
    </dgm:pt>
    <dgm:pt modelId="{37C007AE-0A21-4AB3-B8A4-E648CEE467BA}" type="pres">
      <dgm:prSet presAssocID="{7E942766-0155-4641-B380-7C50E177EBA3}" presName="sibTrans" presStyleLbl="sibTrans2D1" presStyleIdx="0" presStyleCnt="0"/>
      <dgm:spPr/>
    </dgm:pt>
    <dgm:pt modelId="{C630F49B-C9F0-476D-BB36-E7DE3A8FC435}" type="pres">
      <dgm:prSet presAssocID="{740BAF76-E60E-4DC8-94CC-115F228BEBC4}" presName="compNode" presStyleCnt="0"/>
      <dgm:spPr/>
    </dgm:pt>
    <dgm:pt modelId="{5D19F4A1-C0E4-4341-BA71-55CC2892F058}" type="pres">
      <dgm:prSet presAssocID="{740BAF76-E60E-4DC8-94CC-115F228BEBC4}" presName="node" presStyleLbl="node1" presStyleIdx="2" presStyleCnt="6" custScaleX="2000000" custScaleY="113181" custLinFactX="-100000" custLinFactNeighborX="-102974" custLinFactNeighborY="-3424">
        <dgm:presLayoutVars>
          <dgm:bulletEnabled val="1"/>
        </dgm:presLayoutVars>
      </dgm:prSet>
      <dgm:spPr/>
    </dgm:pt>
    <dgm:pt modelId="{C4AAEF74-44E5-4D01-8276-8E2B59682967}" type="pres">
      <dgm:prSet presAssocID="{740BAF76-E60E-4DC8-94CC-115F228BEBC4}" presName="invisiNode" presStyleLbl="node1" presStyleIdx="2" presStyleCnt="6"/>
      <dgm:spPr/>
    </dgm:pt>
    <dgm:pt modelId="{45CCAF79-BDA0-438B-9F4F-1E137452575C}" type="pres">
      <dgm:prSet presAssocID="{740BAF76-E60E-4DC8-94CC-115F228BEBC4}" presName="imagNode" presStyleLbl="fgImgPlace1" presStyleIdx="2" presStyleCnt="6"/>
      <dgm:spPr/>
    </dgm:pt>
    <dgm:pt modelId="{2AC520FE-CDF8-4810-96F1-A71D529A7C4E}" type="pres">
      <dgm:prSet presAssocID="{D75BEAF9-94AD-49A3-B31A-7C1139559E46}" presName="sibTrans" presStyleLbl="sibTrans2D1" presStyleIdx="0" presStyleCnt="0"/>
      <dgm:spPr/>
    </dgm:pt>
    <dgm:pt modelId="{AF33FBF7-CAE9-4C2A-83B6-1FCA51876586}" type="pres">
      <dgm:prSet presAssocID="{2E9DB4CC-0717-4D9A-A0B1-7BB3186C4DEC}" presName="compNode" presStyleCnt="0"/>
      <dgm:spPr/>
    </dgm:pt>
    <dgm:pt modelId="{275D6A47-1AB4-40C0-ACC1-53ED1B70BB13}" type="pres">
      <dgm:prSet presAssocID="{2E9DB4CC-0717-4D9A-A0B1-7BB3186C4DEC}" presName="node" presStyleLbl="node1" presStyleIdx="3" presStyleCnt="6" custScaleX="1927482" custScaleY="114876" custLinFactX="-70845" custLinFactNeighborX="-100000" custLinFactNeighborY="-2153">
        <dgm:presLayoutVars>
          <dgm:bulletEnabled val="1"/>
        </dgm:presLayoutVars>
      </dgm:prSet>
      <dgm:spPr/>
    </dgm:pt>
    <dgm:pt modelId="{D0836C3B-6D85-465D-95CE-71AED3B62F79}" type="pres">
      <dgm:prSet presAssocID="{2E9DB4CC-0717-4D9A-A0B1-7BB3186C4DEC}" presName="invisiNode" presStyleLbl="node1" presStyleIdx="3" presStyleCnt="6"/>
      <dgm:spPr/>
    </dgm:pt>
    <dgm:pt modelId="{948A19D0-FD0D-49F2-87EE-CDC82C999A4D}" type="pres">
      <dgm:prSet presAssocID="{2E9DB4CC-0717-4D9A-A0B1-7BB3186C4DEC}" presName="imagNode" presStyleLbl="fgImgPlace1" presStyleIdx="3" presStyleCnt="6"/>
      <dgm:spPr/>
    </dgm:pt>
    <dgm:pt modelId="{73C4ADD3-323B-4975-8B74-EDF217A52360}" type="pres">
      <dgm:prSet presAssocID="{726344BF-F268-412E-B110-1F507F818040}" presName="sibTrans" presStyleLbl="sibTrans2D1" presStyleIdx="0" presStyleCnt="0"/>
      <dgm:spPr/>
    </dgm:pt>
    <dgm:pt modelId="{4E6BE749-BC9A-405F-AFF0-873B13ED69FE}" type="pres">
      <dgm:prSet presAssocID="{43F4F852-CBBA-4C06-825A-FD3AF8FCD988}" presName="compNode" presStyleCnt="0"/>
      <dgm:spPr/>
    </dgm:pt>
    <dgm:pt modelId="{99416852-1011-4151-9B96-3E9113AA8C7E}" type="pres">
      <dgm:prSet presAssocID="{43F4F852-CBBA-4C06-825A-FD3AF8FCD988}" presName="node" presStyleLbl="node1" presStyleIdx="4" presStyleCnt="6" custScaleX="1853910" custScaleY="114876" custLinFactX="-54986" custLinFactNeighborX="-100000" custLinFactNeighborY="-2153">
        <dgm:presLayoutVars>
          <dgm:bulletEnabled val="1"/>
        </dgm:presLayoutVars>
      </dgm:prSet>
      <dgm:spPr/>
    </dgm:pt>
    <dgm:pt modelId="{F8967109-29B0-47F5-8C6C-6319E89CB8EF}" type="pres">
      <dgm:prSet presAssocID="{43F4F852-CBBA-4C06-825A-FD3AF8FCD988}" presName="invisiNode" presStyleLbl="node1" presStyleIdx="4" presStyleCnt="6"/>
      <dgm:spPr/>
    </dgm:pt>
    <dgm:pt modelId="{B2B1564F-7B05-46E8-A28A-BD7586A509F7}" type="pres">
      <dgm:prSet presAssocID="{43F4F852-CBBA-4C06-825A-FD3AF8FCD988}" presName="imagNode" presStyleLbl="fgImgPlace1" presStyleIdx="4" presStyleCnt="6"/>
      <dgm:spPr/>
    </dgm:pt>
    <dgm:pt modelId="{C6563689-B908-4248-BF24-21C1A41AFE77}" type="pres">
      <dgm:prSet presAssocID="{5DB9130A-F21D-471F-B98D-AC780049C720}" presName="sibTrans" presStyleLbl="sibTrans2D1" presStyleIdx="0" presStyleCnt="0"/>
      <dgm:spPr/>
    </dgm:pt>
    <dgm:pt modelId="{0EAA2EBC-6931-4610-86D6-1367935D4233}" type="pres">
      <dgm:prSet presAssocID="{268F4CB8-D9BD-4CC7-B0ED-00044471D04D}" presName="compNode" presStyleCnt="0"/>
      <dgm:spPr/>
    </dgm:pt>
    <dgm:pt modelId="{1636CF6C-F9B2-492B-8BA2-7FE2AE88B392}" type="pres">
      <dgm:prSet presAssocID="{268F4CB8-D9BD-4CC7-B0ED-00044471D04D}" presName="node" presStyleLbl="node1" presStyleIdx="5" presStyleCnt="6" custScaleX="2000000" custScaleY="114876" custLinFactX="-29280" custLinFactNeighborX="-100000" custLinFactNeighborY="-2153">
        <dgm:presLayoutVars>
          <dgm:bulletEnabled val="1"/>
        </dgm:presLayoutVars>
      </dgm:prSet>
      <dgm:spPr/>
    </dgm:pt>
    <dgm:pt modelId="{F844AC0D-B166-453F-80F3-BB0D160A1B02}" type="pres">
      <dgm:prSet presAssocID="{268F4CB8-D9BD-4CC7-B0ED-00044471D04D}" presName="invisiNode" presStyleLbl="node1" presStyleIdx="5" presStyleCnt="6"/>
      <dgm:spPr/>
    </dgm:pt>
    <dgm:pt modelId="{6A4FE455-D1FB-4F01-B79A-CA297DCBA3C9}" type="pres">
      <dgm:prSet presAssocID="{268F4CB8-D9BD-4CC7-B0ED-00044471D04D}" presName="imagNode" presStyleLbl="fgImgPlace1" presStyleIdx="5" presStyleCnt="6"/>
      <dgm:spPr/>
    </dgm:pt>
  </dgm:ptLst>
  <dgm:cxnLst>
    <dgm:cxn modelId="{CBEA1B07-4B31-4186-B854-DC1BD1267583}" type="presOf" srcId="{726344BF-F268-412E-B110-1F507F818040}" destId="{73C4ADD3-323B-4975-8B74-EDF217A52360}" srcOrd="0" destOrd="0" presId="urn:microsoft.com/office/officeart/2005/8/layout/pList2"/>
    <dgm:cxn modelId="{2D906D15-50E9-4090-AFAA-7AB7F87D9561}" srcId="{3651D571-E586-4B5B-B6E7-8DFA1785B30C}" destId="{268F4CB8-D9BD-4CC7-B0ED-00044471D04D}" srcOrd="5" destOrd="0" parTransId="{58089D6E-5873-4225-B5E1-5F0F3DFC74F8}" sibTransId="{E5943AC6-8C78-4DF8-835E-557182EBD7C9}"/>
    <dgm:cxn modelId="{3B23942A-C7E5-43C4-B893-830F675DEA91}" type="presOf" srcId="{3651D571-E586-4B5B-B6E7-8DFA1785B30C}" destId="{A8BE13B6-0E98-43CC-8219-05C15A92CA30}" srcOrd="0" destOrd="0" presId="urn:microsoft.com/office/officeart/2005/8/layout/pList2"/>
    <dgm:cxn modelId="{A7BE9235-8493-485A-9565-5C578239E757}" srcId="{3651D571-E586-4B5B-B6E7-8DFA1785B30C}" destId="{43F4F852-CBBA-4C06-825A-FD3AF8FCD988}" srcOrd="4" destOrd="0" parTransId="{C47F05DD-9A13-41F4-AF85-F1B0A911C5A3}" sibTransId="{5DB9130A-F21D-471F-B98D-AC780049C720}"/>
    <dgm:cxn modelId="{CCF9D161-301A-4846-803A-5E94D452504E}" type="presOf" srcId="{259E48F0-253B-41B4-B203-A0D452361EE6}" destId="{4AC4AECB-C614-43B2-ABBA-4D364BFDF49D}" srcOrd="0" destOrd="0" presId="urn:microsoft.com/office/officeart/2005/8/layout/pList2"/>
    <dgm:cxn modelId="{E311D769-C9C0-411E-8D4C-605847897920}" type="presOf" srcId="{9A07C040-ECB9-4C1B-A5F1-966123462BD9}" destId="{C0FA59FC-4413-47E2-891B-22452E98BD16}" srcOrd="0" destOrd="0" presId="urn:microsoft.com/office/officeart/2005/8/layout/pList2"/>
    <dgm:cxn modelId="{065B424B-40A1-4015-84B4-FDE372A9FA9B}" type="presOf" srcId="{268F4CB8-D9BD-4CC7-B0ED-00044471D04D}" destId="{1636CF6C-F9B2-492B-8BA2-7FE2AE88B392}" srcOrd="0" destOrd="0" presId="urn:microsoft.com/office/officeart/2005/8/layout/pList2"/>
    <dgm:cxn modelId="{4AB18191-6C43-4E80-ACB1-21B717BF814D}" type="presOf" srcId="{7E942766-0155-4641-B380-7C50E177EBA3}" destId="{37C007AE-0A21-4AB3-B8A4-E648CEE467BA}" srcOrd="0" destOrd="0" presId="urn:microsoft.com/office/officeart/2005/8/layout/pList2"/>
    <dgm:cxn modelId="{E712E092-3F4A-467C-8CAC-2C3C195D878B}" srcId="{3651D571-E586-4B5B-B6E7-8DFA1785B30C}" destId="{2E9DB4CC-0717-4D9A-A0B1-7BB3186C4DEC}" srcOrd="3" destOrd="0" parTransId="{56094597-D83B-42DD-A870-F595B97D4B96}" sibTransId="{726344BF-F268-412E-B110-1F507F818040}"/>
    <dgm:cxn modelId="{7493F993-D870-4F3E-946C-B7B6F1C8B362}" srcId="{3651D571-E586-4B5B-B6E7-8DFA1785B30C}" destId="{740BAF76-E60E-4DC8-94CC-115F228BEBC4}" srcOrd="2" destOrd="0" parTransId="{7787F97A-4366-48D1-8995-FA38596F9483}" sibTransId="{D75BEAF9-94AD-49A3-B31A-7C1139559E46}"/>
    <dgm:cxn modelId="{CDD5AC9B-3870-449C-8F04-DE6B3010F075}" type="presOf" srcId="{2E9DB4CC-0717-4D9A-A0B1-7BB3186C4DEC}" destId="{275D6A47-1AB4-40C0-ACC1-53ED1B70BB13}" srcOrd="0" destOrd="0" presId="urn:microsoft.com/office/officeart/2005/8/layout/pList2"/>
    <dgm:cxn modelId="{E1087A9D-4D80-4A8C-99D8-65A159E34E4A}" srcId="{3651D571-E586-4B5B-B6E7-8DFA1785B30C}" destId="{8B3C1234-4BF3-4C22-B6D2-ACAEEBB19C3A}" srcOrd="1" destOrd="0" parTransId="{7D1E080C-A302-4171-BB12-3C6A442AD5D8}" sibTransId="{7E942766-0155-4641-B380-7C50E177EBA3}"/>
    <dgm:cxn modelId="{7E504FA5-E769-436E-8BBE-AB7C0BC4D683}" type="presOf" srcId="{5DB9130A-F21D-471F-B98D-AC780049C720}" destId="{C6563689-B908-4248-BF24-21C1A41AFE77}" srcOrd="0" destOrd="0" presId="urn:microsoft.com/office/officeart/2005/8/layout/pList2"/>
    <dgm:cxn modelId="{B2C55AA8-383D-4E06-B770-5440CFB626E1}" srcId="{3651D571-E586-4B5B-B6E7-8DFA1785B30C}" destId="{259E48F0-253B-41B4-B203-A0D452361EE6}" srcOrd="0" destOrd="0" parTransId="{E273F490-C255-44F2-87EF-8EC3E69ACE58}" sibTransId="{9A07C040-ECB9-4C1B-A5F1-966123462BD9}"/>
    <dgm:cxn modelId="{B49B1CD3-12D3-4A38-83ED-F1FC157817E9}" type="presOf" srcId="{43F4F852-CBBA-4C06-825A-FD3AF8FCD988}" destId="{99416852-1011-4151-9B96-3E9113AA8C7E}" srcOrd="0" destOrd="0" presId="urn:microsoft.com/office/officeart/2005/8/layout/pList2"/>
    <dgm:cxn modelId="{B3E015D7-3E3C-4ECF-9868-2D6420F92489}" type="presOf" srcId="{D75BEAF9-94AD-49A3-B31A-7C1139559E46}" destId="{2AC520FE-CDF8-4810-96F1-A71D529A7C4E}" srcOrd="0" destOrd="0" presId="urn:microsoft.com/office/officeart/2005/8/layout/pList2"/>
    <dgm:cxn modelId="{8C104CE0-6FA6-41B7-B9B8-9345FAE54CE5}" type="presOf" srcId="{8B3C1234-4BF3-4C22-B6D2-ACAEEBB19C3A}" destId="{A9643EBD-1F30-40BB-8A89-E6A87E7941C6}" srcOrd="0" destOrd="0" presId="urn:microsoft.com/office/officeart/2005/8/layout/pList2"/>
    <dgm:cxn modelId="{4F95BAE7-88FF-41CB-AAE9-3F0802FA78CC}" type="presOf" srcId="{740BAF76-E60E-4DC8-94CC-115F228BEBC4}" destId="{5D19F4A1-C0E4-4341-BA71-55CC2892F058}" srcOrd="0" destOrd="0" presId="urn:microsoft.com/office/officeart/2005/8/layout/pList2"/>
    <dgm:cxn modelId="{BA6FE7F3-192A-4762-997D-072357301AC0}" type="presParOf" srcId="{A8BE13B6-0E98-43CC-8219-05C15A92CA30}" destId="{B9E12FEA-88A9-4FC1-A025-9D257361E562}" srcOrd="0" destOrd="0" presId="urn:microsoft.com/office/officeart/2005/8/layout/pList2"/>
    <dgm:cxn modelId="{16D788FA-8B63-42A7-9EC6-D2BD9864C227}" type="presParOf" srcId="{A8BE13B6-0E98-43CC-8219-05C15A92CA30}" destId="{39FA75E2-2631-4CD6-B3AD-61C60565C3B6}" srcOrd="1" destOrd="0" presId="urn:microsoft.com/office/officeart/2005/8/layout/pList2"/>
    <dgm:cxn modelId="{1A3A957B-F269-453E-AE39-A14E9B60F1E2}" type="presParOf" srcId="{39FA75E2-2631-4CD6-B3AD-61C60565C3B6}" destId="{45B7B367-6D4A-4EAA-B37C-BFFE9956D316}" srcOrd="0" destOrd="0" presId="urn:microsoft.com/office/officeart/2005/8/layout/pList2"/>
    <dgm:cxn modelId="{10736BA2-C5C2-4464-8D27-FCCCC618EF72}" type="presParOf" srcId="{45B7B367-6D4A-4EAA-B37C-BFFE9956D316}" destId="{4AC4AECB-C614-43B2-ABBA-4D364BFDF49D}" srcOrd="0" destOrd="0" presId="urn:microsoft.com/office/officeart/2005/8/layout/pList2"/>
    <dgm:cxn modelId="{CDE93530-8FE6-48DB-91F3-270D443C9B58}" type="presParOf" srcId="{45B7B367-6D4A-4EAA-B37C-BFFE9956D316}" destId="{E874D972-945C-4298-BFE9-11379ACF2CC2}" srcOrd="1" destOrd="0" presId="urn:microsoft.com/office/officeart/2005/8/layout/pList2"/>
    <dgm:cxn modelId="{2B9C7E96-AEE5-4295-BD82-6C18C30A7C42}" type="presParOf" srcId="{45B7B367-6D4A-4EAA-B37C-BFFE9956D316}" destId="{BD3843FA-AC27-4D63-84AD-F657D4B6C3D9}" srcOrd="2" destOrd="0" presId="urn:microsoft.com/office/officeart/2005/8/layout/pList2"/>
    <dgm:cxn modelId="{F357CA2C-2E50-40B2-8B5D-55096D9CE83F}" type="presParOf" srcId="{39FA75E2-2631-4CD6-B3AD-61C60565C3B6}" destId="{C0FA59FC-4413-47E2-891B-22452E98BD16}" srcOrd="1" destOrd="0" presId="urn:microsoft.com/office/officeart/2005/8/layout/pList2"/>
    <dgm:cxn modelId="{CE2C076E-5A1E-47CC-A724-ACD33BF04C1F}" type="presParOf" srcId="{39FA75E2-2631-4CD6-B3AD-61C60565C3B6}" destId="{7F1B960A-BEDE-412B-ABF4-81438E0C4456}" srcOrd="2" destOrd="0" presId="urn:microsoft.com/office/officeart/2005/8/layout/pList2"/>
    <dgm:cxn modelId="{563C5D63-DC1B-420B-BBB4-39F4D15761D4}" type="presParOf" srcId="{7F1B960A-BEDE-412B-ABF4-81438E0C4456}" destId="{A9643EBD-1F30-40BB-8A89-E6A87E7941C6}" srcOrd="0" destOrd="0" presId="urn:microsoft.com/office/officeart/2005/8/layout/pList2"/>
    <dgm:cxn modelId="{13F0A68D-2FD6-4ACF-A775-798C87275A49}" type="presParOf" srcId="{7F1B960A-BEDE-412B-ABF4-81438E0C4456}" destId="{825B5B21-33E0-4211-BAB4-758AAA628203}" srcOrd="1" destOrd="0" presId="urn:microsoft.com/office/officeart/2005/8/layout/pList2"/>
    <dgm:cxn modelId="{B5669E30-D5BB-49A5-A4DE-C5F09C16A8DF}" type="presParOf" srcId="{7F1B960A-BEDE-412B-ABF4-81438E0C4456}" destId="{65A8D7E0-9A84-4B32-9E3B-276BCE9A41D9}" srcOrd="2" destOrd="0" presId="urn:microsoft.com/office/officeart/2005/8/layout/pList2"/>
    <dgm:cxn modelId="{FED874B8-1D41-455C-AC85-B9A214980A2C}" type="presParOf" srcId="{39FA75E2-2631-4CD6-B3AD-61C60565C3B6}" destId="{37C007AE-0A21-4AB3-B8A4-E648CEE467BA}" srcOrd="3" destOrd="0" presId="urn:microsoft.com/office/officeart/2005/8/layout/pList2"/>
    <dgm:cxn modelId="{A2E27E15-7BD9-4883-8C0B-01EE2CFF3A8F}" type="presParOf" srcId="{39FA75E2-2631-4CD6-B3AD-61C60565C3B6}" destId="{C630F49B-C9F0-476D-BB36-E7DE3A8FC435}" srcOrd="4" destOrd="0" presId="urn:microsoft.com/office/officeart/2005/8/layout/pList2"/>
    <dgm:cxn modelId="{37E25DD3-7C3F-4C69-A9BE-B7C01CDB6CA9}" type="presParOf" srcId="{C630F49B-C9F0-476D-BB36-E7DE3A8FC435}" destId="{5D19F4A1-C0E4-4341-BA71-55CC2892F058}" srcOrd="0" destOrd="0" presId="urn:microsoft.com/office/officeart/2005/8/layout/pList2"/>
    <dgm:cxn modelId="{82BE8DBD-F9C8-4E7D-9A78-33B518A38D8B}" type="presParOf" srcId="{C630F49B-C9F0-476D-BB36-E7DE3A8FC435}" destId="{C4AAEF74-44E5-4D01-8276-8E2B59682967}" srcOrd="1" destOrd="0" presId="urn:microsoft.com/office/officeart/2005/8/layout/pList2"/>
    <dgm:cxn modelId="{C04A62D1-490E-4275-9E7B-4A34173FFD1B}" type="presParOf" srcId="{C630F49B-C9F0-476D-BB36-E7DE3A8FC435}" destId="{45CCAF79-BDA0-438B-9F4F-1E137452575C}" srcOrd="2" destOrd="0" presId="urn:microsoft.com/office/officeart/2005/8/layout/pList2"/>
    <dgm:cxn modelId="{7A375EB0-BF83-4A54-985E-53EC63EAFBDB}" type="presParOf" srcId="{39FA75E2-2631-4CD6-B3AD-61C60565C3B6}" destId="{2AC520FE-CDF8-4810-96F1-A71D529A7C4E}" srcOrd="5" destOrd="0" presId="urn:microsoft.com/office/officeart/2005/8/layout/pList2"/>
    <dgm:cxn modelId="{D06C87C1-1762-4FD9-851B-5E7374A8CF4C}" type="presParOf" srcId="{39FA75E2-2631-4CD6-B3AD-61C60565C3B6}" destId="{AF33FBF7-CAE9-4C2A-83B6-1FCA51876586}" srcOrd="6" destOrd="0" presId="urn:microsoft.com/office/officeart/2005/8/layout/pList2"/>
    <dgm:cxn modelId="{0F836284-5B28-4049-9206-806DBD3F3EB8}" type="presParOf" srcId="{AF33FBF7-CAE9-4C2A-83B6-1FCA51876586}" destId="{275D6A47-1AB4-40C0-ACC1-53ED1B70BB13}" srcOrd="0" destOrd="0" presId="urn:microsoft.com/office/officeart/2005/8/layout/pList2"/>
    <dgm:cxn modelId="{35B19E74-F936-41BA-A6AA-F92C0FFFCFF7}" type="presParOf" srcId="{AF33FBF7-CAE9-4C2A-83B6-1FCA51876586}" destId="{D0836C3B-6D85-465D-95CE-71AED3B62F79}" srcOrd="1" destOrd="0" presId="urn:microsoft.com/office/officeart/2005/8/layout/pList2"/>
    <dgm:cxn modelId="{FF708109-3F9C-46F5-9764-8CB528880CEF}" type="presParOf" srcId="{AF33FBF7-CAE9-4C2A-83B6-1FCA51876586}" destId="{948A19D0-FD0D-49F2-87EE-CDC82C999A4D}" srcOrd="2" destOrd="0" presId="urn:microsoft.com/office/officeart/2005/8/layout/pList2"/>
    <dgm:cxn modelId="{B1D6C43F-82BA-4CE1-9630-6D2E341D5F6A}" type="presParOf" srcId="{39FA75E2-2631-4CD6-B3AD-61C60565C3B6}" destId="{73C4ADD3-323B-4975-8B74-EDF217A52360}" srcOrd="7" destOrd="0" presId="urn:microsoft.com/office/officeart/2005/8/layout/pList2"/>
    <dgm:cxn modelId="{1E82CE22-809F-44C7-AF87-1E13C6F29CD5}" type="presParOf" srcId="{39FA75E2-2631-4CD6-B3AD-61C60565C3B6}" destId="{4E6BE749-BC9A-405F-AFF0-873B13ED69FE}" srcOrd="8" destOrd="0" presId="urn:microsoft.com/office/officeart/2005/8/layout/pList2"/>
    <dgm:cxn modelId="{3B2CBB1A-447D-41CB-AD7E-ABF47B4D0033}" type="presParOf" srcId="{4E6BE749-BC9A-405F-AFF0-873B13ED69FE}" destId="{99416852-1011-4151-9B96-3E9113AA8C7E}" srcOrd="0" destOrd="0" presId="urn:microsoft.com/office/officeart/2005/8/layout/pList2"/>
    <dgm:cxn modelId="{04930C4A-A61C-4CB6-A39A-606DC1AD2635}" type="presParOf" srcId="{4E6BE749-BC9A-405F-AFF0-873B13ED69FE}" destId="{F8967109-29B0-47F5-8C6C-6319E89CB8EF}" srcOrd="1" destOrd="0" presId="urn:microsoft.com/office/officeart/2005/8/layout/pList2"/>
    <dgm:cxn modelId="{E622065A-D742-41C9-A7A4-0DBD8B146EFA}" type="presParOf" srcId="{4E6BE749-BC9A-405F-AFF0-873B13ED69FE}" destId="{B2B1564F-7B05-46E8-A28A-BD7586A509F7}" srcOrd="2" destOrd="0" presId="urn:microsoft.com/office/officeart/2005/8/layout/pList2"/>
    <dgm:cxn modelId="{2BEAF3EF-0EAD-4C12-AD97-29C6584AC13D}" type="presParOf" srcId="{39FA75E2-2631-4CD6-B3AD-61C60565C3B6}" destId="{C6563689-B908-4248-BF24-21C1A41AFE77}" srcOrd="9" destOrd="0" presId="urn:microsoft.com/office/officeart/2005/8/layout/pList2"/>
    <dgm:cxn modelId="{80F7D932-D486-4D94-AAA3-D6F79F93D747}" type="presParOf" srcId="{39FA75E2-2631-4CD6-B3AD-61C60565C3B6}" destId="{0EAA2EBC-6931-4610-86D6-1367935D4233}" srcOrd="10" destOrd="0" presId="urn:microsoft.com/office/officeart/2005/8/layout/pList2"/>
    <dgm:cxn modelId="{0615E809-07E9-4D60-961D-1C5492FFBA1A}" type="presParOf" srcId="{0EAA2EBC-6931-4610-86D6-1367935D4233}" destId="{1636CF6C-F9B2-492B-8BA2-7FE2AE88B392}" srcOrd="0" destOrd="0" presId="urn:microsoft.com/office/officeart/2005/8/layout/pList2"/>
    <dgm:cxn modelId="{611C5E5E-417C-4FEE-9D7F-089A4ED791CA}" type="presParOf" srcId="{0EAA2EBC-6931-4610-86D6-1367935D4233}" destId="{F844AC0D-B166-453F-80F3-BB0D160A1B02}" srcOrd="1" destOrd="0" presId="urn:microsoft.com/office/officeart/2005/8/layout/pList2"/>
    <dgm:cxn modelId="{875337DC-5D89-4B8A-ADD6-B10542DC76C4}" type="presParOf" srcId="{0EAA2EBC-6931-4610-86D6-1367935D4233}" destId="{6A4FE455-D1FB-4F01-B79A-CA297DCBA3C9}" srcOrd="2" destOrd="0" presId="urn:microsoft.com/office/officeart/2005/8/layout/pList2"/>
  </dgm:cxnLst>
  <dgm:bg>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5DC845-493D-452A-85EB-502208417E62}" type="doc">
      <dgm:prSet loTypeId="urn:microsoft.com/office/officeart/2005/8/layout/hList3" loCatId="list" qsTypeId="urn:microsoft.com/office/officeart/2005/8/quickstyle/simple1" qsCatId="simple" csTypeId="urn:microsoft.com/office/officeart/2005/8/colors/accent3_1" csCatId="accent3" phldr="1"/>
      <dgm:spPr/>
      <dgm:t>
        <a:bodyPr/>
        <a:lstStyle/>
        <a:p>
          <a:pPr rtl="1"/>
          <a:endParaRPr lang="ar-IQ"/>
        </a:p>
      </dgm:t>
    </dgm:pt>
    <dgm:pt modelId="{63B79D63-D94F-4160-B531-ADA4D782B23E}">
      <dgm:prSet phldrT="[Text]" custT="1"/>
      <dgm:spPr/>
      <dgm:t>
        <a:bodyPr/>
        <a:lstStyle/>
        <a:p>
          <a:pPr rtl="0"/>
          <a:r>
            <a:rPr lang="en-US" sz="4000" b="1"/>
            <a:t>Medical Care (specific entity) </a:t>
          </a:r>
          <a:endParaRPr lang="ar-IQ" sz="4000" b="1" dirty="0"/>
        </a:p>
      </dgm:t>
    </dgm:pt>
    <dgm:pt modelId="{D4882673-12E2-418A-85E8-CCAD879B1706}" type="parTrans" cxnId="{E20C01A3-D1D4-4F98-A668-560F24FA4D16}">
      <dgm:prSet/>
      <dgm:spPr/>
      <dgm:t>
        <a:bodyPr/>
        <a:lstStyle/>
        <a:p>
          <a:pPr rtl="1"/>
          <a:endParaRPr lang="ar-IQ"/>
        </a:p>
      </dgm:t>
    </dgm:pt>
    <dgm:pt modelId="{3F3342AB-AAB3-4755-86D1-4ABFE50A30D4}" type="sibTrans" cxnId="{E20C01A3-D1D4-4F98-A668-560F24FA4D16}">
      <dgm:prSet/>
      <dgm:spPr/>
      <dgm:t>
        <a:bodyPr/>
        <a:lstStyle/>
        <a:p>
          <a:pPr rtl="1"/>
          <a:endParaRPr lang="ar-IQ"/>
        </a:p>
      </dgm:t>
    </dgm:pt>
    <dgm:pt modelId="{C5D3F740-3960-4596-B04E-7DB38C84EEF0}">
      <dgm:prSet phldrT="[Text]" custT="1"/>
      <dgm:spPr/>
      <dgm:t>
        <a:bodyPr/>
        <a:lstStyle/>
        <a:p>
          <a:pPr rtl="1"/>
          <a:r>
            <a:rPr lang="en-US" sz="2000" b="1" u="sng" dirty="0"/>
            <a:t>bile acid mal-absorption</a:t>
          </a:r>
        </a:p>
        <a:p>
          <a:pPr rtl="1"/>
          <a:endParaRPr lang="en-US" sz="2000" b="1" dirty="0"/>
        </a:p>
        <a:p>
          <a:pPr rtl="1"/>
          <a:r>
            <a:rPr lang="en-US" sz="2000" b="1" dirty="0" err="1"/>
            <a:t>cholestyramine</a:t>
          </a:r>
          <a:endParaRPr lang="ar-IQ" sz="2000" b="1" dirty="0"/>
        </a:p>
      </dgm:t>
    </dgm:pt>
    <dgm:pt modelId="{DD46B514-06E8-40A6-BDEB-7A321AD8DE61}" type="parTrans" cxnId="{1ADAB020-62B3-4227-AEA1-C85293F64BD7}">
      <dgm:prSet/>
      <dgm:spPr/>
      <dgm:t>
        <a:bodyPr/>
        <a:lstStyle/>
        <a:p>
          <a:pPr rtl="1"/>
          <a:endParaRPr lang="ar-IQ"/>
        </a:p>
      </dgm:t>
    </dgm:pt>
    <dgm:pt modelId="{EB86B8BC-9FFE-4FFC-AD00-80C96E86D00F}" type="sibTrans" cxnId="{1ADAB020-62B3-4227-AEA1-C85293F64BD7}">
      <dgm:prSet/>
      <dgm:spPr/>
      <dgm:t>
        <a:bodyPr/>
        <a:lstStyle/>
        <a:p>
          <a:pPr rtl="1"/>
          <a:endParaRPr lang="ar-IQ"/>
        </a:p>
      </dgm:t>
    </dgm:pt>
    <dgm:pt modelId="{0410327B-3007-4D92-913B-25B16BA038ED}">
      <dgm:prSet phldrT="[Text]" custT="1"/>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en-US" sz="1800" b="1" dirty="0">
              <a:solidFill>
                <a:srgbClr val="FFFF00"/>
              </a:solidFill>
              <a:hlinkClick xmlns:r="http://schemas.openxmlformats.org/officeDocument/2006/relationships" r:id="rId1"/>
            </a:rPr>
            <a:t>Celiac </a:t>
          </a:r>
          <a:endParaRPr lang="ar-IQ" sz="1800" b="1" dirty="0">
            <a:solidFill>
              <a:srgbClr val="FFFF00"/>
            </a:solidFill>
            <a:hlinkClick xmlns:r="http://schemas.openxmlformats.org/officeDocument/2006/relationships" r:id="rId1"/>
          </a:endParaRPr>
        </a:p>
        <a:p>
          <a:pPr marL="0" marR="0" indent="0" defTabSz="914400" rtl="1" eaLnBrk="1" fontAlgn="auto" latinLnBrk="0" hangingPunct="1">
            <a:lnSpc>
              <a:spcPct val="100000"/>
            </a:lnSpc>
            <a:spcBef>
              <a:spcPts val="0"/>
            </a:spcBef>
            <a:spcAft>
              <a:spcPts val="0"/>
            </a:spcAft>
            <a:buClrTx/>
            <a:buSzTx/>
            <a:buFontTx/>
            <a:buNone/>
            <a:tabLst/>
            <a:defRPr/>
          </a:pPr>
          <a:r>
            <a:rPr lang="en-US" sz="1800" b="1" dirty="0">
              <a:solidFill>
                <a:srgbClr val="FFFF00"/>
              </a:solidFill>
              <a:hlinkClick xmlns:r="http://schemas.openxmlformats.org/officeDocument/2006/relationships" r:id="rId1"/>
            </a:rPr>
            <a:t>Disease</a:t>
          </a:r>
          <a:endParaRPr lang="en-US" sz="1800" b="1" dirty="0">
            <a:solidFill>
              <a:srgbClr val="FFFF00"/>
            </a:solidFill>
          </a:endParaRPr>
        </a:p>
        <a:p>
          <a:pPr defTabSz="800100" rtl="1">
            <a:lnSpc>
              <a:spcPct val="90000"/>
            </a:lnSpc>
            <a:spcBef>
              <a:spcPct val="0"/>
            </a:spcBef>
            <a:spcAft>
              <a:spcPct val="35000"/>
            </a:spcAft>
          </a:pPr>
          <a:endParaRPr lang="en-US" sz="1800" b="1" dirty="0"/>
        </a:p>
        <a:p>
          <a:pPr defTabSz="800100" rtl="1">
            <a:lnSpc>
              <a:spcPct val="90000"/>
            </a:lnSpc>
            <a:spcBef>
              <a:spcPct val="0"/>
            </a:spcBef>
            <a:spcAft>
              <a:spcPct val="35000"/>
            </a:spcAft>
          </a:pPr>
          <a:r>
            <a:rPr lang="en-US" sz="1800" b="1" dirty="0"/>
            <a:t>gluten-free diet</a:t>
          </a:r>
        </a:p>
        <a:p>
          <a:pPr defTabSz="800100" rtl="1">
            <a:lnSpc>
              <a:spcPct val="90000"/>
            </a:lnSpc>
            <a:spcBef>
              <a:spcPct val="0"/>
            </a:spcBef>
            <a:spcAft>
              <a:spcPct val="35000"/>
            </a:spcAft>
          </a:pPr>
          <a:endParaRPr lang="en-US" sz="1800" b="1" dirty="0">
            <a:hlinkClick xmlns:r="http://schemas.openxmlformats.org/officeDocument/2006/relationships" r:id="rId1"/>
          </a:endParaRPr>
        </a:p>
        <a:p>
          <a:pPr defTabSz="800100" rtl="1">
            <a:lnSpc>
              <a:spcPct val="90000"/>
            </a:lnSpc>
            <a:spcBef>
              <a:spcPct val="0"/>
            </a:spcBef>
            <a:spcAft>
              <a:spcPct val="35000"/>
            </a:spcAft>
          </a:pPr>
          <a:endParaRPr lang="ar-IQ" sz="1800" b="1" dirty="0"/>
        </a:p>
      </dgm:t>
    </dgm:pt>
    <dgm:pt modelId="{EF4A3B30-3154-4FBC-AEA5-3D0358BA86E4}" type="parTrans" cxnId="{C9C0B9EA-17DB-4CDE-BA71-2C7514A89265}">
      <dgm:prSet/>
      <dgm:spPr/>
      <dgm:t>
        <a:bodyPr/>
        <a:lstStyle/>
        <a:p>
          <a:pPr rtl="1"/>
          <a:endParaRPr lang="ar-IQ"/>
        </a:p>
      </dgm:t>
    </dgm:pt>
    <dgm:pt modelId="{95E0D1C4-765D-4BFB-9194-C3995718CE45}" type="sibTrans" cxnId="{C9C0B9EA-17DB-4CDE-BA71-2C7514A89265}">
      <dgm:prSet/>
      <dgm:spPr/>
      <dgm:t>
        <a:bodyPr/>
        <a:lstStyle/>
        <a:p>
          <a:pPr rtl="1"/>
          <a:endParaRPr lang="ar-IQ"/>
        </a:p>
      </dgm:t>
    </dgm:pt>
    <dgm:pt modelId="{DC0AB36F-6EDF-4047-B304-32BD61DA7AAD}">
      <dgm:prSet phldrT="[Text]" custT="1"/>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en-US" sz="2000" b="1" u="sng"/>
            <a:t>bacterial overgrowth</a:t>
          </a:r>
          <a:endParaRPr lang="ar-IQ" sz="2000" b="1" u="sng"/>
        </a:p>
        <a:p>
          <a:pPr marL="0" marR="0" indent="0" defTabSz="914400" rtl="1" eaLnBrk="1" fontAlgn="auto" latinLnBrk="0" hangingPunct="1">
            <a:lnSpc>
              <a:spcPct val="100000"/>
            </a:lnSpc>
            <a:spcBef>
              <a:spcPts val="0"/>
            </a:spcBef>
            <a:spcAft>
              <a:spcPts val="0"/>
            </a:spcAft>
            <a:buClrTx/>
            <a:buSzTx/>
            <a:buFontTx/>
            <a:buNone/>
            <a:tabLst/>
            <a:defRPr/>
          </a:pPr>
          <a:endParaRPr lang="en-US" sz="2000" b="1"/>
        </a:p>
        <a:p>
          <a:pPr marL="0" marR="0" indent="0" defTabSz="914400" rtl="1" eaLnBrk="1" fontAlgn="auto" latinLnBrk="0" hangingPunct="1">
            <a:lnSpc>
              <a:spcPct val="100000"/>
            </a:lnSpc>
            <a:spcBef>
              <a:spcPts val="0"/>
            </a:spcBef>
            <a:spcAft>
              <a:spcPts val="0"/>
            </a:spcAft>
            <a:buClrTx/>
            <a:buSzTx/>
            <a:buFontTx/>
            <a:buNone/>
            <a:tabLst/>
            <a:defRPr/>
          </a:pPr>
          <a:r>
            <a:rPr lang="en-US" sz="2000" b="1"/>
            <a:t>oral broad-spectrum antibiotics</a:t>
          </a:r>
        </a:p>
        <a:p>
          <a:pPr defTabSz="889000" rtl="1">
            <a:lnSpc>
              <a:spcPct val="90000"/>
            </a:lnSpc>
            <a:spcBef>
              <a:spcPct val="0"/>
            </a:spcBef>
            <a:spcAft>
              <a:spcPct val="35000"/>
            </a:spcAft>
          </a:pPr>
          <a:endParaRPr lang="en-US" sz="2000" b="1" dirty="0"/>
        </a:p>
      </dgm:t>
    </dgm:pt>
    <dgm:pt modelId="{952A4388-CC77-4B7E-8CBF-22C94CA7FA0D}" type="parTrans" cxnId="{9F4C7417-85BC-49C4-9FF0-BCD4984E6B15}">
      <dgm:prSet/>
      <dgm:spPr/>
      <dgm:t>
        <a:bodyPr/>
        <a:lstStyle/>
        <a:p>
          <a:pPr rtl="1"/>
          <a:endParaRPr lang="ar-IQ"/>
        </a:p>
      </dgm:t>
    </dgm:pt>
    <dgm:pt modelId="{2B006D15-52D7-4216-A876-9032457009F6}" type="sibTrans" cxnId="{9F4C7417-85BC-49C4-9FF0-BCD4984E6B15}">
      <dgm:prSet/>
      <dgm:spPr/>
      <dgm:t>
        <a:bodyPr/>
        <a:lstStyle/>
        <a:p>
          <a:pPr rtl="1"/>
          <a:endParaRPr lang="ar-IQ"/>
        </a:p>
      </dgm:t>
    </dgm:pt>
    <dgm:pt modelId="{F74988F9-3C84-4219-AFF2-844880CC36C4}">
      <dgm:prSet phldrT="[Text]" custT="1"/>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en-US" sz="1800" b="1" u="sng"/>
            <a:t>food allergic</a:t>
          </a:r>
        </a:p>
        <a:p>
          <a:pPr marL="0" marR="0" indent="0" defTabSz="914400" rtl="1" eaLnBrk="1" fontAlgn="auto" latinLnBrk="0" hangingPunct="1">
            <a:lnSpc>
              <a:spcPct val="100000"/>
            </a:lnSpc>
            <a:spcBef>
              <a:spcPts val="0"/>
            </a:spcBef>
            <a:spcAft>
              <a:spcPts val="0"/>
            </a:spcAft>
            <a:buClrTx/>
            <a:buSzTx/>
            <a:buFontTx/>
            <a:buNone/>
            <a:tabLst/>
            <a:defRPr/>
          </a:pPr>
          <a:r>
            <a:rPr lang="en-US" sz="1800" b="1"/>
            <a:t> </a:t>
          </a:r>
          <a:endParaRPr lang="ar-IQ" sz="1800" b="1"/>
        </a:p>
        <a:p>
          <a:pPr defTabSz="800100" rtl="1">
            <a:lnSpc>
              <a:spcPct val="90000"/>
            </a:lnSpc>
            <a:spcBef>
              <a:spcPct val="0"/>
            </a:spcBef>
            <a:spcAft>
              <a:spcPct val="35000"/>
            </a:spcAft>
          </a:pPr>
          <a:r>
            <a:rPr lang="en-US" sz="1800" b="1"/>
            <a:t>elimination diet</a:t>
          </a:r>
          <a:endParaRPr lang="en-US" sz="1800" b="1" dirty="0"/>
        </a:p>
      </dgm:t>
    </dgm:pt>
    <dgm:pt modelId="{EF776C8F-AAC6-4D83-89DD-3CBAD4AC8199}" type="parTrans" cxnId="{58C7462C-34FA-4478-9FDF-E4BC42938B19}">
      <dgm:prSet/>
      <dgm:spPr/>
      <dgm:t>
        <a:bodyPr/>
        <a:lstStyle/>
        <a:p>
          <a:pPr rtl="1"/>
          <a:endParaRPr lang="ar-IQ"/>
        </a:p>
      </dgm:t>
    </dgm:pt>
    <dgm:pt modelId="{9B4D21F9-C5FD-463A-926F-CD98663E35DF}" type="sibTrans" cxnId="{58C7462C-34FA-4478-9FDF-E4BC42938B19}">
      <dgm:prSet/>
      <dgm:spPr/>
      <dgm:t>
        <a:bodyPr/>
        <a:lstStyle/>
        <a:p>
          <a:pPr rtl="1"/>
          <a:endParaRPr lang="ar-IQ"/>
        </a:p>
      </dgm:t>
    </dgm:pt>
    <dgm:pt modelId="{EFC2076D-3221-4848-B8B5-99F96E469DA7}">
      <dgm:prSet phldrT="[Text]" custT="1"/>
      <dgm:spPr/>
      <dgm:t>
        <a:bodyPr/>
        <a:lstStyle/>
        <a:p>
          <a:pPr rtl="1"/>
          <a:r>
            <a:rPr lang="en-US" sz="1800" b="1"/>
            <a:t>pancreatic enzymes</a:t>
          </a:r>
          <a:endParaRPr lang="ar-IQ" sz="1800" b="1" dirty="0"/>
        </a:p>
      </dgm:t>
    </dgm:pt>
    <dgm:pt modelId="{0C84AAB2-1BE8-4930-B8DD-439B51376AE8}" type="parTrans" cxnId="{7EDDAF7F-9643-4AA1-8965-6873BFD4CDEF}">
      <dgm:prSet/>
      <dgm:spPr/>
      <dgm:t>
        <a:bodyPr/>
        <a:lstStyle/>
        <a:p>
          <a:pPr rtl="1"/>
          <a:endParaRPr lang="ar-IQ"/>
        </a:p>
      </dgm:t>
    </dgm:pt>
    <dgm:pt modelId="{6B518C5E-BFE1-46B5-966F-7BA24C60C13B}" type="sibTrans" cxnId="{7EDDAF7F-9643-4AA1-8965-6873BFD4CDEF}">
      <dgm:prSet/>
      <dgm:spPr/>
      <dgm:t>
        <a:bodyPr/>
        <a:lstStyle/>
        <a:p>
          <a:pPr rtl="1"/>
          <a:endParaRPr lang="ar-IQ"/>
        </a:p>
      </dgm:t>
    </dgm:pt>
    <dgm:pt modelId="{82B41965-0647-4FBB-B70D-885724A2D971}" type="pres">
      <dgm:prSet presAssocID="{4D5DC845-493D-452A-85EB-502208417E62}" presName="composite" presStyleCnt="0">
        <dgm:presLayoutVars>
          <dgm:chMax val="1"/>
          <dgm:dir/>
          <dgm:resizeHandles val="exact"/>
        </dgm:presLayoutVars>
      </dgm:prSet>
      <dgm:spPr/>
    </dgm:pt>
    <dgm:pt modelId="{AE1AA156-319C-4A5B-9F91-8BF1D828E051}" type="pres">
      <dgm:prSet presAssocID="{63B79D63-D94F-4160-B531-ADA4D782B23E}" presName="roof" presStyleLbl="dkBgShp" presStyleIdx="0" presStyleCnt="2"/>
      <dgm:spPr/>
    </dgm:pt>
    <dgm:pt modelId="{2260C6CB-BA44-4474-94F3-0D1211E1212A}" type="pres">
      <dgm:prSet presAssocID="{63B79D63-D94F-4160-B531-ADA4D782B23E}" presName="pillars" presStyleCnt="0"/>
      <dgm:spPr/>
    </dgm:pt>
    <dgm:pt modelId="{1E839EE4-6109-4F5A-A003-0EFF1E44B3D1}" type="pres">
      <dgm:prSet presAssocID="{63B79D63-D94F-4160-B531-ADA4D782B23E}" presName="pillar1" presStyleLbl="node1" presStyleIdx="0" presStyleCnt="5" custScaleX="148528" custScaleY="97894">
        <dgm:presLayoutVars>
          <dgm:bulletEnabled val="1"/>
        </dgm:presLayoutVars>
      </dgm:prSet>
      <dgm:spPr/>
    </dgm:pt>
    <dgm:pt modelId="{64C9273E-776A-4AA8-91DF-E3AEF4802361}" type="pres">
      <dgm:prSet presAssocID="{0410327B-3007-4D92-913B-25B16BA038ED}" presName="pillarX" presStyleLbl="node1" presStyleIdx="1" presStyleCnt="5">
        <dgm:presLayoutVars>
          <dgm:bulletEnabled val="1"/>
        </dgm:presLayoutVars>
      </dgm:prSet>
      <dgm:spPr/>
    </dgm:pt>
    <dgm:pt modelId="{5540EA11-B6FE-4CBE-8114-0A4E5634AF50}" type="pres">
      <dgm:prSet presAssocID="{DC0AB36F-6EDF-4047-B304-32BD61DA7AAD}" presName="pillarX" presStyleLbl="node1" presStyleIdx="2" presStyleCnt="5" custScaleX="110714">
        <dgm:presLayoutVars>
          <dgm:bulletEnabled val="1"/>
        </dgm:presLayoutVars>
      </dgm:prSet>
      <dgm:spPr/>
    </dgm:pt>
    <dgm:pt modelId="{B3593896-2E04-44AC-BA11-B74C96D81E67}" type="pres">
      <dgm:prSet presAssocID="{EFC2076D-3221-4848-B8B5-99F96E469DA7}" presName="pillarX" presStyleLbl="node1" presStyleIdx="3" presStyleCnt="5" custScaleX="96151">
        <dgm:presLayoutVars>
          <dgm:bulletEnabled val="1"/>
        </dgm:presLayoutVars>
      </dgm:prSet>
      <dgm:spPr/>
    </dgm:pt>
    <dgm:pt modelId="{2F25CF50-D1C2-42AC-AC3E-7B648E55AECE}" type="pres">
      <dgm:prSet presAssocID="{F74988F9-3C84-4219-AFF2-844880CC36C4}" presName="pillarX" presStyleLbl="node1" presStyleIdx="4" presStyleCnt="5" custLinFactNeighborX="3267" custLinFactNeighborY="318">
        <dgm:presLayoutVars>
          <dgm:bulletEnabled val="1"/>
        </dgm:presLayoutVars>
      </dgm:prSet>
      <dgm:spPr/>
    </dgm:pt>
    <dgm:pt modelId="{F6AA5C50-353C-407C-B6CE-A34B91C79341}" type="pres">
      <dgm:prSet presAssocID="{63B79D63-D94F-4160-B531-ADA4D782B23E}" presName="base" presStyleLbl="dkBgShp" presStyleIdx="1" presStyleCnt="2" custFlipVert="1" custScaleY="73512"/>
      <dgm:spPr/>
    </dgm:pt>
  </dgm:ptLst>
  <dgm:cxnLst>
    <dgm:cxn modelId="{9F4C7417-85BC-49C4-9FF0-BCD4984E6B15}" srcId="{63B79D63-D94F-4160-B531-ADA4D782B23E}" destId="{DC0AB36F-6EDF-4047-B304-32BD61DA7AAD}" srcOrd="2" destOrd="0" parTransId="{952A4388-CC77-4B7E-8CBF-22C94CA7FA0D}" sibTransId="{2B006D15-52D7-4216-A876-9032457009F6}"/>
    <dgm:cxn modelId="{1ADAB020-62B3-4227-AEA1-C85293F64BD7}" srcId="{63B79D63-D94F-4160-B531-ADA4D782B23E}" destId="{C5D3F740-3960-4596-B04E-7DB38C84EEF0}" srcOrd="0" destOrd="0" parTransId="{DD46B514-06E8-40A6-BDEB-7A321AD8DE61}" sibTransId="{EB86B8BC-9FFE-4FFC-AD00-80C96E86D00F}"/>
    <dgm:cxn modelId="{58C7462C-34FA-4478-9FDF-E4BC42938B19}" srcId="{63B79D63-D94F-4160-B531-ADA4D782B23E}" destId="{F74988F9-3C84-4219-AFF2-844880CC36C4}" srcOrd="4" destOrd="0" parTransId="{EF776C8F-AAC6-4D83-89DD-3CBAD4AC8199}" sibTransId="{9B4D21F9-C5FD-463A-926F-CD98663E35DF}"/>
    <dgm:cxn modelId="{873B3831-ED4A-43C2-BDAD-EDAEB735581E}" type="presOf" srcId="{0410327B-3007-4D92-913B-25B16BA038ED}" destId="{64C9273E-776A-4AA8-91DF-E3AEF4802361}" srcOrd="0" destOrd="0" presId="urn:microsoft.com/office/officeart/2005/8/layout/hList3"/>
    <dgm:cxn modelId="{E13A8F4E-66A2-4B4C-8C61-00CA0DBB7FE3}" type="presOf" srcId="{F74988F9-3C84-4219-AFF2-844880CC36C4}" destId="{2F25CF50-D1C2-42AC-AC3E-7B648E55AECE}" srcOrd="0" destOrd="0" presId="urn:microsoft.com/office/officeart/2005/8/layout/hList3"/>
    <dgm:cxn modelId="{2746D956-475F-4A53-83C6-114FB6AEC4C2}" type="presOf" srcId="{4D5DC845-493D-452A-85EB-502208417E62}" destId="{82B41965-0647-4FBB-B70D-885724A2D971}" srcOrd="0" destOrd="0" presId="urn:microsoft.com/office/officeart/2005/8/layout/hList3"/>
    <dgm:cxn modelId="{4FF40C5A-6539-413F-82B3-4EFF556FF3D7}" type="presOf" srcId="{C5D3F740-3960-4596-B04E-7DB38C84EEF0}" destId="{1E839EE4-6109-4F5A-A003-0EFF1E44B3D1}" srcOrd="0" destOrd="0" presId="urn:microsoft.com/office/officeart/2005/8/layout/hList3"/>
    <dgm:cxn modelId="{7EDDAF7F-9643-4AA1-8965-6873BFD4CDEF}" srcId="{63B79D63-D94F-4160-B531-ADA4D782B23E}" destId="{EFC2076D-3221-4848-B8B5-99F96E469DA7}" srcOrd="3" destOrd="0" parTransId="{0C84AAB2-1BE8-4930-B8DD-439B51376AE8}" sibTransId="{6B518C5E-BFE1-46B5-966F-7BA24C60C13B}"/>
    <dgm:cxn modelId="{E20C01A3-D1D4-4F98-A668-560F24FA4D16}" srcId="{4D5DC845-493D-452A-85EB-502208417E62}" destId="{63B79D63-D94F-4160-B531-ADA4D782B23E}" srcOrd="0" destOrd="0" parTransId="{D4882673-12E2-418A-85E8-CCAD879B1706}" sibTransId="{3F3342AB-AAB3-4755-86D1-4ABFE50A30D4}"/>
    <dgm:cxn modelId="{80DFCDCD-6C89-4D06-B9E5-7998D6257B3E}" type="presOf" srcId="{63B79D63-D94F-4160-B531-ADA4D782B23E}" destId="{AE1AA156-319C-4A5B-9F91-8BF1D828E051}" srcOrd="0" destOrd="0" presId="urn:microsoft.com/office/officeart/2005/8/layout/hList3"/>
    <dgm:cxn modelId="{FC36EBD3-1EB9-434E-BCE7-12CC9AF44DCB}" type="presOf" srcId="{DC0AB36F-6EDF-4047-B304-32BD61DA7AAD}" destId="{5540EA11-B6FE-4CBE-8114-0A4E5634AF50}" srcOrd="0" destOrd="0" presId="urn:microsoft.com/office/officeart/2005/8/layout/hList3"/>
    <dgm:cxn modelId="{C9C0B9EA-17DB-4CDE-BA71-2C7514A89265}" srcId="{63B79D63-D94F-4160-B531-ADA4D782B23E}" destId="{0410327B-3007-4D92-913B-25B16BA038ED}" srcOrd="1" destOrd="0" parTransId="{EF4A3B30-3154-4FBC-AEA5-3D0358BA86E4}" sibTransId="{95E0D1C4-765D-4BFB-9194-C3995718CE45}"/>
    <dgm:cxn modelId="{2ABE5DEE-DECA-4064-8FEF-72735A6BE4CC}" type="presOf" srcId="{EFC2076D-3221-4848-B8B5-99F96E469DA7}" destId="{B3593896-2E04-44AC-BA11-B74C96D81E67}" srcOrd="0" destOrd="0" presId="urn:microsoft.com/office/officeart/2005/8/layout/hList3"/>
    <dgm:cxn modelId="{AD420216-BC00-4751-A04E-B59A546F7698}" type="presParOf" srcId="{82B41965-0647-4FBB-B70D-885724A2D971}" destId="{AE1AA156-319C-4A5B-9F91-8BF1D828E051}" srcOrd="0" destOrd="0" presId="urn:microsoft.com/office/officeart/2005/8/layout/hList3"/>
    <dgm:cxn modelId="{11B6948E-5A06-42D9-A949-A56AAD82605B}" type="presParOf" srcId="{82B41965-0647-4FBB-B70D-885724A2D971}" destId="{2260C6CB-BA44-4474-94F3-0D1211E1212A}" srcOrd="1" destOrd="0" presId="urn:microsoft.com/office/officeart/2005/8/layout/hList3"/>
    <dgm:cxn modelId="{81E83BF6-EFDC-4948-8F97-0041FBD64F06}" type="presParOf" srcId="{2260C6CB-BA44-4474-94F3-0D1211E1212A}" destId="{1E839EE4-6109-4F5A-A003-0EFF1E44B3D1}" srcOrd="0" destOrd="0" presId="urn:microsoft.com/office/officeart/2005/8/layout/hList3"/>
    <dgm:cxn modelId="{D60D7BBB-FACE-40B8-B486-ECE0990179AE}" type="presParOf" srcId="{2260C6CB-BA44-4474-94F3-0D1211E1212A}" destId="{64C9273E-776A-4AA8-91DF-E3AEF4802361}" srcOrd="1" destOrd="0" presId="urn:microsoft.com/office/officeart/2005/8/layout/hList3"/>
    <dgm:cxn modelId="{B9D972CD-61D6-4CA1-8878-8EB0C7831841}" type="presParOf" srcId="{2260C6CB-BA44-4474-94F3-0D1211E1212A}" destId="{5540EA11-B6FE-4CBE-8114-0A4E5634AF50}" srcOrd="2" destOrd="0" presId="urn:microsoft.com/office/officeart/2005/8/layout/hList3"/>
    <dgm:cxn modelId="{8A3EDD14-4287-4474-8194-B36B92077CCA}" type="presParOf" srcId="{2260C6CB-BA44-4474-94F3-0D1211E1212A}" destId="{B3593896-2E04-44AC-BA11-B74C96D81E67}" srcOrd="3" destOrd="0" presId="urn:microsoft.com/office/officeart/2005/8/layout/hList3"/>
    <dgm:cxn modelId="{7683B0AA-D78D-4361-B7BD-11005D7BBCED}" type="presParOf" srcId="{2260C6CB-BA44-4474-94F3-0D1211E1212A}" destId="{2F25CF50-D1C2-42AC-AC3E-7B648E55AECE}" srcOrd="4" destOrd="0" presId="urn:microsoft.com/office/officeart/2005/8/layout/hList3"/>
    <dgm:cxn modelId="{CF19BFB5-25F1-4E64-B34F-93B264077BD0}" type="presParOf" srcId="{82B41965-0647-4FBB-B70D-885724A2D971}" destId="{F6AA5C50-353C-407C-B6CE-A34B91C7934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4846B-E28E-448E-BCF8-D2D088C20562}">
      <dsp:nvSpPr>
        <dsp:cNvPr id="0" name=""/>
        <dsp:cNvSpPr/>
      </dsp:nvSpPr>
      <dsp:spPr>
        <a:xfrm>
          <a:off x="0" y="0"/>
          <a:ext cx="8501122" cy="1219200"/>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51460" tIns="251460" rIns="251460" bIns="251460" numCol="1" spcCol="1270" anchor="ctr" anchorCtr="0">
          <a:noAutofit/>
        </a:bodyPr>
        <a:lstStyle/>
        <a:p>
          <a:pPr marL="0" lvl="0" indent="0" algn="ctr" defTabSz="2933700" rtl="1">
            <a:lnSpc>
              <a:spcPct val="90000"/>
            </a:lnSpc>
            <a:spcBef>
              <a:spcPct val="0"/>
            </a:spcBef>
            <a:spcAft>
              <a:spcPct val="35000"/>
            </a:spcAft>
            <a:buNone/>
          </a:pPr>
          <a:r>
            <a:rPr lang="en-US" sz="6600" b="1" kern="1200" dirty="0">
              <a:solidFill>
                <a:schemeClr val="tx1"/>
              </a:solidFill>
            </a:rPr>
            <a:t>History</a:t>
          </a:r>
          <a:endParaRPr lang="ar-IQ" sz="6600" b="1" kern="1200" dirty="0">
            <a:solidFill>
              <a:schemeClr val="tx1"/>
            </a:solidFill>
          </a:endParaRPr>
        </a:p>
      </dsp:txBody>
      <dsp:txXfrm>
        <a:off x="0" y="0"/>
        <a:ext cx="8501122" cy="1219200"/>
      </dsp:txXfrm>
    </dsp:sp>
    <dsp:sp modelId="{B795B8EA-1B0F-4366-B501-2E39314433F3}">
      <dsp:nvSpPr>
        <dsp:cNvPr id="0" name=""/>
        <dsp:cNvSpPr/>
      </dsp:nvSpPr>
      <dsp:spPr>
        <a:xfrm>
          <a:off x="3837" y="1219200"/>
          <a:ext cx="1625092" cy="256032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en-US" sz="2400" b="1" kern="1200" dirty="0">
              <a:solidFill>
                <a:schemeClr val="tx1"/>
              </a:solidFill>
            </a:rPr>
            <a:t>Diet</a:t>
          </a:r>
          <a:endParaRPr lang="ar-IQ" sz="2400" b="1" kern="1200" dirty="0">
            <a:solidFill>
              <a:schemeClr val="tx1"/>
            </a:solidFill>
          </a:endParaRPr>
        </a:p>
      </dsp:txBody>
      <dsp:txXfrm>
        <a:off x="3837" y="1219200"/>
        <a:ext cx="1625092" cy="2560320"/>
      </dsp:txXfrm>
    </dsp:sp>
    <dsp:sp modelId="{E3F24AA6-6AAF-4EC7-8C18-D65F0F5159DB}">
      <dsp:nvSpPr>
        <dsp:cNvPr id="0" name=""/>
        <dsp:cNvSpPr/>
      </dsp:nvSpPr>
      <dsp:spPr>
        <a:xfrm>
          <a:off x="1628929" y="1219200"/>
          <a:ext cx="2704251" cy="2560320"/>
        </a:xfrm>
        <a:prstGeom prst="rect">
          <a:avLst/>
        </a:prstGeom>
        <a:solidFill>
          <a:schemeClr val="accent3">
            <a:hueOff val="-5513091"/>
            <a:satOff val="8941"/>
            <a:lumOff val="6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rPr>
            <a:t>Stool Characteristics </a:t>
          </a:r>
          <a:endParaRPr lang="ar-IQ" sz="2400" b="1" kern="1200" dirty="0">
            <a:solidFill>
              <a:schemeClr val="tx1"/>
            </a:solidFill>
          </a:endParaRPr>
        </a:p>
      </dsp:txBody>
      <dsp:txXfrm>
        <a:off x="1628929" y="1219200"/>
        <a:ext cx="2704251" cy="2560320"/>
      </dsp:txXfrm>
    </dsp:sp>
    <dsp:sp modelId="{C7550E15-F365-44B3-BCEB-C3F05E476B38}">
      <dsp:nvSpPr>
        <dsp:cNvPr id="0" name=""/>
        <dsp:cNvSpPr/>
      </dsp:nvSpPr>
      <dsp:spPr>
        <a:xfrm>
          <a:off x="4378455" y="1246185"/>
          <a:ext cx="2272610" cy="2560320"/>
        </a:xfrm>
        <a:prstGeom prst="rect">
          <a:avLst/>
        </a:prstGeom>
        <a:solidFill>
          <a:schemeClr val="accent3">
            <a:hueOff val="-11026182"/>
            <a:satOff val="17881"/>
            <a:lumOff val="13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en-US" sz="2400" b="1" kern="1200" dirty="0">
              <a:solidFill>
                <a:schemeClr val="tx1"/>
              </a:solidFill>
            </a:rPr>
            <a:t>GI  Symptoms</a:t>
          </a:r>
          <a:endParaRPr lang="ar-IQ" sz="2400" b="1" kern="1200" dirty="0">
            <a:solidFill>
              <a:schemeClr val="tx1"/>
            </a:solidFill>
          </a:endParaRPr>
        </a:p>
      </dsp:txBody>
      <dsp:txXfrm>
        <a:off x="4378455" y="1246185"/>
        <a:ext cx="2272610" cy="2560320"/>
      </dsp:txXfrm>
    </dsp:sp>
    <dsp:sp modelId="{A25E6DA5-302C-4F9A-8B62-521BB85B9ACD}">
      <dsp:nvSpPr>
        <dsp:cNvPr id="0" name=""/>
        <dsp:cNvSpPr/>
      </dsp:nvSpPr>
      <dsp:spPr>
        <a:xfrm>
          <a:off x="6605791" y="1219200"/>
          <a:ext cx="1891493" cy="2560320"/>
        </a:xfrm>
        <a:prstGeom prst="rect">
          <a:avLst/>
        </a:prstGeom>
        <a:solidFill>
          <a:schemeClr val="accent3">
            <a:hueOff val="-16539272"/>
            <a:satOff val="26822"/>
            <a:lumOff val="1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en-US" sz="2400" b="1" kern="1200" dirty="0">
              <a:solidFill>
                <a:schemeClr val="tx1"/>
              </a:solidFill>
            </a:rPr>
            <a:t>Systemic Symptoms</a:t>
          </a:r>
          <a:endParaRPr lang="ar-IQ" sz="2400" b="1" kern="1200" dirty="0">
            <a:solidFill>
              <a:schemeClr val="tx1"/>
            </a:solidFill>
          </a:endParaRPr>
        </a:p>
      </dsp:txBody>
      <dsp:txXfrm>
        <a:off x="6605791" y="1219200"/>
        <a:ext cx="1891493" cy="2560320"/>
      </dsp:txXfrm>
    </dsp:sp>
    <dsp:sp modelId="{14A98C21-1328-440E-92A5-D829F874E6CC}">
      <dsp:nvSpPr>
        <dsp:cNvPr id="0" name=""/>
        <dsp:cNvSpPr/>
      </dsp:nvSpPr>
      <dsp:spPr>
        <a:xfrm>
          <a:off x="0" y="3779520"/>
          <a:ext cx="8501122" cy="284480"/>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099CA-C1CD-40F3-8DE1-86264A587ED0}">
      <dsp:nvSpPr>
        <dsp:cNvPr id="0" name=""/>
        <dsp:cNvSpPr/>
      </dsp:nvSpPr>
      <dsp:spPr>
        <a:xfrm rot="16200000">
          <a:off x="-1119371" y="1122107"/>
          <a:ext cx="4064000" cy="1819785"/>
        </a:xfrm>
        <a:prstGeom prst="flowChartManualOperation">
          <a:avLst/>
        </a:prstGeom>
        <a:gradFill rotWithShape="1">
          <a:gsLst>
            <a:gs pos="0">
              <a:schemeClr val="accent2">
                <a:tint val="1000"/>
                <a:satMod val="255000"/>
              </a:schemeClr>
            </a:gs>
            <a:gs pos="55000">
              <a:schemeClr val="accent2">
                <a:tint val="12000"/>
                <a:satMod val="255000"/>
              </a:schemeClr>
            </a:gs>
            <a:gs pos="100000">
              <a:schemeClr val="accent2">
                <a:tint val="45000"/>
                <a:satMod val="250000"/>
              </a:schemeClr>
            </a:gs>
          </a:gsLst>
          <a:path path="circle">
            <a:fillToRect l="-40000" t="-90000" r="140000" b="190000"/>
          </a:path>
        </a:gradFill>
        <a:ln w="9525" cap="flat" cmpd="sng" algn="ctr">
          <a:solidFill>
            <a:schemeClr val="accent2"/>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0" tIns="0" rIns="152673" bIns="0" numCol="1" spcCol="1270" anchor="ctr" anchorCtr="0">
          <a:noAutofit/>
        </a:bodyPr>
        <a:lstStyle/>
        <a:p>
          <a:pPr marL="0" lvl="0" indent="0" algn="l" defTabSz="1066800" rtl="1">
            <a:lnSpc>
              <a:spcPct val="90000"/>
            </a:lnSpc>
            <a:spcBef>
              <a:spcPct val="0"/>
            </a:spcBef>
            <a:spcAft>
              <a:spcPct val="35000"/>
            </a:spcAft>
            <a:buNone/>
          </a:pPr>
          <a:r>
            <a:rPr lang="en-US" sz="2400" b="1" kern="1200" dirty="0">
              <a:solidFill>
                <a:schemeClr val="tx1"/>
              </a:solidFill>
            </a:rPr>
            <a:t>Diet history</a:t>
          </a:r>
          <a:endParaRPr lang="ar-IQ" sz="2400" b="1" kern="1200" dirty="0">
            <a:solidFill>
              <a:schemeClr val="tx1"/>
            </a:solidFill>
          </a:endParaRPr>
        </a:p>
      </dsp:txBody>
      <dsp:txXfrm rot="5400000">
        <a:off x="2736" y="812800"/>
        <a:ext cx="1819785" cy="2438400"/>
      </dsp:txXfrm>
    </dsp:sp>
    <dsp:sp modelId="{727AF2DD-1D27-443E-ABCD-60704893C67C}">
      <dsp:nvSpPr>
        <dsp:cNvPr id="0" name=""/>
        <dsp:cNvSpPr/>
      </dsp:nvSpPr>
      <dsp:spPr>
        <a:xfrm rot="16200000">
          <a:off x="954674" y="1004330"/>
          <a:ext cx="4064000" cy="2055338"/>
        </a:xfrm>
        <a:prstGeom prst="flowChartManualOperation">
          <a:avLst/>
        </a:prstGeom>
        <a:gradFill rotWithShape="1">
          <a:gsLst>
            <a:gs pos="0">
              <a:schemeClr val="accent1">
                <a:tint val="1000"/>
                <a:satMod val="255000"/>
              </a:schemeClr>
            </a:gs>
            <a:gs pos="55000">
              <a:schemeClr val="accent1">
                <a:tint val="12000"/>
                <a:satMod val="255000"/>
              </a:schemeClr>
            </a:gs>
            <a:gs pos="100000">
              <a:schemeClr val="accent1">
                <a:tint val="45000"/>
                <a:satMod val="250000"/>
              </a:schemeClr>
            </a:gs>
          </a:gsLst>
          <a:path path="circle">
            <a:fillToRect l="-40000" t="-90000" r="140000" b="190000"/>
          </a:path>
        </a:gradFill>
        <a:ln w="9525" cap="flat" cmpd="sng" algn="ctr">
          <a:solidFill>
            <a:schemeClr val="accent1"/>
          </a:solidFill>
          <a:prstDash val="solid"/>
        </a:ln>
        <a:effectLst>
          <a:outerShdw blurRad="51500" dist="25400" dir="5400000"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0" tIns="0" rIns="152673" bIns="0" numCol="1" spcCol="1270" anchor="ctr" anchorCtr="0">
          <a:noAutofit/>
        </a:bodyPr>
        <a:lstStyle/>
        <a:p>
          <a:pPr marL="0" lvl="0" indent="0" algn="l" defTabSz="1066800" rtl="1">
            <a:lnSpc>
              <a:spcPct val="90000"/>
            </a:lnSpc>
            <a:spcBef>
              <a:spcPct val="0"/>
            </a:spcBef>
            <a:spcAft>
              <a:spcPct val="35000"/>
            </a:spcAft>
            <a:buNone/>
          </a:pPr>
          <a:r>
            <a:rPr lang="en-US" sz="2400" b="1" kern="1200" dirty="0"/>
            <a:t>amount and type of</a:t>
          </a:r>
          <a:endParaRPr lang="ar-IQ" sz="2400" b="1" kern="1200" dirty="0"/>
        </a:p>
        <a:p>
          <a:pPr marL="0" lvl="0" indent="0" algn="l" defTabSz="1066800" rtl="0">
            <a:lnSpc>
              <a:spcPct val="90000"/>
            </a:lnSpc>
            <a:spcBef>
              <a:spcPct val="0"/>
            </a:spcBef>
            <a:spcAft>
              <a:spcPct val="35000"/>
            </a:spcAft>
            <a:buNone/>
          </a:pPr>
          <a:r>
            <a:rPr lang="en-US" sz="2400" b="1" kern="1200" dirty="0"/>
            <a:t>Fluids</a:t>
          </a:r>
        </a:p>
        <a:p>
          <a:pPr marL="0" lvl="0" indent="0" algn="l" defTabSz="1066800" rtl="0">
            <a:lnSpc>
              <a:spcPct val="90000"/>
            </a:lnSpc>
            <a:spcBef>
              <a:spcPct val="0"/>
            </a:spcBef>
            <a:spcAft>
              <a:spcPct val="35000"/>
            </a:spcAft>
            <a:buNone/>
          </a:pPr>
          <a:r>
            <a:rPr lang="en-US" sz="2400" b="1" kern="1200" dirty="0"/>
            <a:t>Fruit juice</a:t>
          </a:r>
        </a:p>
        <a:p>
          <a:pPr marL="0" lvl="0" indent="0" algn="l" defTabSz="1066800" rtl="0">
            <a:lnSpc>
              <a:spcPct val="90000"/>
            </a:lnSpc>
            <a:spcBef>
              <a:spcPct val="0"/>
            </a:spcBef>
            <a:spcAft>
              <a:spcPct val="35000"/>
            </a:spcAft>
            <a:buNone/>
          </a:pPr>
          <a:r>
            <a:rPr lang="en-US" sz="2400" b="1" kern="1200" dirty="0"/>
            <a:t>Fat  </a:t>
          </a:r>
        </a:p>
        <a:p>
          <a:pPr marL="0" lvl="0" indent="0" algn="l" defTabSz="1066800" rtl="0">
            <a:lnSpc>
              <a:spcPct val="90000"/>
            </a:lnSpc>
            <a:spcBef>
              <a:spcPct val="0"/>
            </a:spcBef>
            <a:spcAft>
              <a:spcPct val="35000"/>
            </a:spcAft>
            <a:buNone/>
          </a:pPr>
          <a:endParaRPr lang="en-US" sz="2400" b="1" kern="1200" dirty="0"/>
        </a:p>
      </dsp:txBody>
      <dsp:txXfrm rot="5400000">
        <a:off x="1959005" y="812799"/>
        <a:ext cx="2055338" cy="2438400"/>
      </dsp:txXfrm>
    </dsp:sp>
    <dsp:sp modelId="{C22850CE-0A11-4942-A37F-A097FDDA1F5D}">
      <dsp:nvSpPr>
        <dsp:cNvPr id="0" name=""/>
        <dsp:cNvSpPr/>
      </dsp:nvSpPr>
      <dsp:spPr>
        <a:xfrm rot="16200000">
          <a:off x="3028720" y="1122107"/>
          <a:ext cx="4064000" cy="1819785"/>
        </a:xfrm>
        <a:prstGeom prst="flowChartManualOperation">
          <a:avLst/>
        </a:prstGeom>
        <a:gradFill rotWithShape="1">
          <a:gsLst>
            <a:gs pos="0">
              <a:schemeClr val="accent3">
                <a:tint val="1000"/>
                <a:satMod val="255000"/>
              </a:schemeClr>
            </a:gs>
            <a:gs pos="55000">
              <a:schemeClr val="accent3">
                <a:tint val="12000"/>
                <a:satMod val="255000"/>
              </a:schemeClr>
            </a:gs>
            <a:gs pos="100000">
              <a:schemeClr val="accent3">
                <a:tint val="45000"/>
                <a:satMod val="250000"/>
              </a:schemeClr>
            </a:gs>
          </a:gsLst>
          <a:path path="circle">
            <a:fillToRect l="-40000" t="-90000" r="140000" b="190000"/>
          </a:path>
        </a:gradFill>
        <a:ln w="9525" cap="flat" cmpd="sng" algn="ctr">
          <a:solidFill>
            <a:schemeClr val="accent3"/>
          </a:solidFill>
          <a:prstDash val="solid"/>
        </a:ln>
        <a:effectLst>
          <a:outerShdw blurRad="51500" dist="25400" dir="5400000" rotWithShape="0">
            <a:srgbClr val="000000">
              <a:alpha val="4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52400" tIns="0" rIns="152673" bIns="0" numCol="1" spcCol="1270" anchor="ctr" anchorCtr="0">
          <a:noAutofit/>
        </a:bodyPr>
        <a:lstStyle/>
        <a:p>
          <a:pPr marL="0" lvl="0" indent="0" algn="l" defTabSz="1066800" rtl="1">
            <a:lnSpc>
              <a:spcPct val="90000"/>
            </a:lnSpc>
            <a:spcBef>
              <a:spcPct val="0"/>
            </a:spcBef>
            <a:spcAft>
              <a:spcPct val="35000"/>
            </a:spcAft>
            <a:buNone/>
          </a:pPr>
          <a:r>
            <a:rPr lang="en-US" sz="2400" b="1" kern="1200" dirty="0"/>
            <a:t>Solid  foods</a:t>
          </a:r>
          <a:endParaRPr lang="ar-IQ" sz="2400" b="1" kern="1200" dirty="0"/>
        </a:p>
      </dsp:txBody>
      <dsp:txXfrm rot="5400000">
        <a:off x="4150827" y="812800"/>
        <a:ext cx="1819785" cy="2438400"/>
      </dsp:txXfrm>
    </dsp:sp>
    <dsp:sp modelId="{97F9D0F5-7334-4D63-BF5F-49B726D2B274}">
      <dsp:nvSpPr>
        <dsp:cNvPr id="0" name=""/>
        <dsp:cNvSpPr/>
      </dsp:nvSpPr>
      <dsp:spPr>
        <a:xfrm rot="16200000">
          <a:off x="4984989" y="1122107"/>
          <a:ext cx="4064000" cy="1819785"/>
        </a:xfrm>
        <a:prstGeom prst="flowChartManualOperation">
          <a:avLst/>
        </a:prstGeom>
        <a:gradFill rotWithShape="1">
          <a:gsLst>
            <a:gs pos="0">
              <a:schemeClr val="accent4">
                <a:tint val="1000"/>
                <a:satMod val="255000"/>
              </a:schemeClr>
            </a:gs>
            <a:gs pos="55000">
              <a:schemeClr val="accent4">
                <a:tint val="12000"/>
                <a:satMod val="255000"/>
              </a:schemeClr>
            </a:gs>
            <a:gs pos="100000">
              <a:schemeClr val="accent4">
                <a:tint val="45000"/>
                <a:satMod val="250000"/>
              </a:schemeClr>
            </a:gs>
          </a:gsLst>
          <a:path path="circle">
            <a:fillToRect l="-40000" t="-90000" r="140000" b="190000"/>
          </a:path>
        </a:gradFill>
        <a:ln w="9525" cap="flat" cmpd="sng" algn="ctr">
          <a:solidFill>
            <a:schemeClr val="accent4"/>
          </a:solidFill>
          <a:prstDash val="solid"/>
        </a:ln>
        <a:effectLst>
          <a:outerShdw blurRad="51500" dist="25400" dir="540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52400" tIns="0" rIns="152673" bIns="0" numCol="1" spcCol="1270" anchor="ctr" anchorCtr="0">
          <a:noAutofit/>
        </a:bodyPr>
        <a:lstStyle/>
        <a:p>
          <a:pPr marL="0" lvl="0" indent="0" algn="l" defTabSz="1066800" rtl="1">
            <a:lnSpc>
              <a:spcPct val="90000"/>
            </a:lnSpc>
            <a:spcBef>
              <a:spcPct val="0"/>
            </a:spcBef>
            <a:spcAft>
              <a:spcPct val="35000"/>
            </a:spcAft>
            <a:buNone/>
          </a:pPr>
          <a:endParaRPr lang="en-US" sz="2400" b="1" kern="1200" dirty="0"/>
        </a:p>
        <a:p>
          <a:pPr marL="0" lvl="0" indent="0" algn="l" defTabSz="1066800" rtl="1">
            <a:lnSpc>
              <a:spcPct val="90000"/>
            </a:lnSpc>
            <a:spcBef>
              <a:spcPct val="0"/>
            </a:spcBef>
            <a:spcAft>
              <a:spcPct val="35000"/>
            </a:spcAft>
            <a:buNone/>
          </a:pPr>
          <a:r>
            <a:rPr lang="en-US" sz="2400" b="1" kern="1200" dirty="0"/>
            <a:t>Formula  ingested</a:t>
          </a:r>
          <a:endParaRPr lang="ar-IQ" sz="2400" b="1" kern="1200" dirty="0"/>
        </a:p>
      </dsp:txBody>
      <dsp:txXfrm rot="5400000">
        <a:off x="6107096" y="812800"/>
        <a:ext cx="1819785" cy="2438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B010E-CD63-444F-B13A-EAC95DA09FD7}">
      <dsp:nvSpPr>
        <dsp:cNvPr id="0" name=""/>
        <dsp:cNvSpPr/>
      </dsp:nvSpPr>
      <dsp:spPr>
        <a:xfrm rot="5400000">
          <a:off x="2245" y="1168937"/>
          <a:ext cx="2180308" cy="2194500"/>
        </a:xfrm>
        <a:prstGeom prst="roundRect">
          <a:avLst>
            <a:gd name="adj" fmla="val 5000"/>
          </a:avLst>
        </a:prstGeom>
        <a:solidFill>
          <a:schemeClr val="lt1"/>
        </a:solidFill>
        <a:ln w="1905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0" tIns="54864" rIns="71120" bIns="0" numCol="1" spcCol="1270" anchor="t" anchorCtr="0">
          <a:noAutofit/>
        </a:bodyPr>
        <a:lstStyle/>
        <a:p>
          <a:pPr marL="0" lvl="0" indent="0" algn="l" defTabSz="711200" rtl="1">
            <a:lnSpc>
              <a:spcPct val="90000"/>
            </a:lnSpc>
            <a:spcBef>
              <a:spcPct val="0"/>
            </a:spcBef>
            <a:spcAft>
              <a:spcPct val="35000"/>
            </a:spcAft>
            <a:buNone/>
          </a:pPr>
          <a:endParaRPr lang="en-US" sz="1600" b="1" kern="1200" dirty="0"/>
        </a:p>
        <a:p>
          <a:pPr marL="0" lvl="0" indent="0" algn="l" defTabSz="711200" rtl="1">
            <a:lnSpc>
              <a:spcPct val="90000"/>
            </a:lnSpc>
            <a:spcBef>
              <a:spcPct val="0"/>
            </a:spcBef>
            <a:spcAft>
              <a:spcPct val="35000"/>
            </a:spcAft>
            <a:buNone/>
          </a:pPr>
          <a:endParaRPr lang="en-US" sz="1600" b="1" kern="1200" dirty="0"/>
        </a:p>
        <a:p>
          <a:pPr marL="0" lvl="0" indent="0" algn="l" defTabSz="711200" rtl="1">
            <a:lnSpc>
              <a:spcPct val="90000"/>
            </a:lnSpc>
            <a:spcBef>
              <a:spcPct val="0"/>
            </a:spcBef>
            <a:spcAft>
              <a:spcPct val="35000"/>
            </a:spcAft>
            <a:buNone/>
          </a:pPr>
          <a:r>
            <a:rPr lang="en-US" sz="2000" b="1" kern="1200" dirty="0"/>
            <a:t>weakness, fatigue, and failure to thrive</a:t>
          </a:r>
          <a:endParaRPr lang="ar-IQ" sz="2000" b="1" kern="1200" dirty="0"/>
        </a:p>
      </dsp:txBody>
      <dsp:txXfrm rot="-5400000">
        <a:off x="390160" y="1176035"/>
        <a:ext cx="1799490" cy="436061"/>
      </dsp:txXfrm>
    </dsp:sp>
    <dsp:sp modelId="{2ED37C80-DABF-4F19-B298-E51B4CA8B216}">
      <dsp:nvSpPr>
        <dsp:cNvPr id="0" name=""/>
        <dsp:cNvSpPr/>
      </dsp:nvSpPr>
      <dsp:spPr>
        <a:xfrm rot="5400000">
          <a:off x="412819" y="1168937"/>
          <a:ext cx="1624330" cy="2194500"/>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61163" rIns="0" bIns="0" numCol="1" spcCol="1270" anchor="t" anchorCtr="0">
          <a:noAutofit/>
        </a:bodyPr>
        <a:lstStyle/>
        <a:p>
          <a:pPr marL="0" lvl="0" indent="0" algn="l" defTabSz="2089150" rtl="1">
            <a:lnSpc>
              <a:spcPct val="90000"/>
            </a:lnSpc>
            <a:spcBef>
              <a:spcPct val="0"/>
            </a:spcBef>
            <a:spcAft>
              <a:spcPct val="35000"/>
            </a:spcAft>
            <a:buNone/>
          </a:pPr>
          <a:endParaRPr lang="ar-IQ" sz="4700" kern="1200" dirty="0"/>
        </a:p>
      </dsp:txBody>
      <dsp:txXfrm>
        <a:off x="412819" y="1168937"/>
        <a:ext cx="1624330" cy="2194500"/>
      </dsp:txXfrm>
    </dsp:sp>
    <dsp:sp modelId="{34B01594-5D53-4672-850A-0AFC057532B6}">
      <dsp:nvSpPr>
        <dsp:cNvPr id="0" name=""/>
        <dsp:cNvSpPr/>
      </dsp:nvSpPr>
      <dsp:spPr>
        <a:xfrm>
          <a:off x="2230961" y="1214451"/>
          <a:ext cx="2753695" cy="2194500"/>
        </a:xfrm>
        <a:prstGeom prst="roundRect">
          <a:avLst>
            <a:gd name="adj" fmla="val 5000"/>
          </a:avLst>
        </a:prstGeom>
        <a:solidFill>
          <a:schemeClr val="lt1"/>
        </a:solidFill>
        <a:ln w="1905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0" tIns="113157" rIns="146685" bIns="0" numCol="1" spcCol="1270" anchor="t" anchorCtr="0">
          <a:noAutofit/>
        </a:bodyPr>
        <a:lstStyle/>
        <a:p>
          <a:pPr marL="0" lvl="0" indent="0" algn="r" defTabSz="1466850" rtl="1">
            <a:lnSpc>
              <a:spcPct val="90000"/>
            </a:lnSpc>
            <a:spcBef>
              <a:spcPct val="0"/>
            </a:spcBef>
            <a:spcAft>
              <a:spcPct val="35000"/>
            </a:spcAft>
            <a:buNone/>
          </a:pPr>
          <a:endParaRPr lang="ar-IQ" sz="3300" kern="1200" dirty="0"/>
        </a:p>
      </dsp:txBody>
      <dsp:txXfrm rot="16200000">
        <a:off x="1606585" y="1838827"/>
        <a:ext cx="1799490" cy="550739"/>
      </dsp:txXfrm>
    </dsp:sp>
    <dsp:sp modelId="{385C000C-79F5-4031-A076-7280A8470206}">
      <dsp:nvSpPr>
        <dsp:cNvPr id="0" name=""/>
        <dsp:cNvSpPr/>
      </dsp:nvSpPr>
      <dsp:spPr>
        <a:xfrm rot="5400000">
          <a:off x="2094364" y="2929552"/>
          <a:ext cx="322679" cy="274312"/>
        </a:xfrm>
        <a:prstGeom prst="flowChartExtract">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7EBEE7-ADF3-42F2-B03E-E6F23BC2C646}">
      <dsp:nvSpPr>
        <dsp:cNvPr id="0" name=""/>
        <dsp:cNvSpPr/>
      </dsp:nvSpPr>
      <dsp:spPr>
        <a:xfrm>
          <a:off x="2714641" y="1214451"/>
          <a:ext cx="2051502" cy="2194500"/>
        </a:xfrm>
        <a:prstGeom prst="rect">
          <a:avLst/>
        </a:prstGeom>
        <a:noFill/>
        <a:ln w="19050" cap="flat" cmpd="sng" algn="ctr">
          <a:noFill/>
          <a:prstDash val="solid"/>
        </a:ln>
        <a:effectLst/>
        <a:sp3d/>
      </dsp:spPr>
      <dsp:style>
        <a:lnRef idx="2">
          <a:schemeClr val="accent3"/>
        </a:lnRef>
        <a:fillRef idx="1">
          <a:schemeClr val="lt1"/>
        </a:fillRef>
        <a:effectRef idx="0">
          <a:schemeClr val="accent3"/>
        </a:effectRef>
        <a:fontRef idx="minor">
          <a:schemeClr val="dk1"/>
        </a:fontRef>
      </dsp:style>
      <dsp:txBody>
        <a:bodyPr spcFirstLastPara="0" vert="horz" wrap="square" lIns="0" tIns="61722" rIns="0" bIns="0" numCol="1" spcCol="1270" anchor="t" anchorCtr="0">
          <a:noAutofit/>
        </a:bodyPr>
        <a:lstStyle/>
        <a:p>
          <a:pPr marL="0" lvl="0" indent="0" algn="r" defTabSz="755650" rtl="1">
            <a:lnSpc>
              <a:spcPct val="90000"/>
            </a:lnSpc>
            <a:spcBef>
              <a:spcPct val="0"/>
            </a:spcBef>
            <a:spcAft>
              <a:spcPct val="35000"/>
            </a:spcAft>
            <a:buNone/>
          </a:pPr>
          <a:endParaRPr lang="ar-IQ" sz="1700" b="1" kern="1200" dirty="0"/>
        </a:p>
        <a:p>
          <a:pPr marL="0" lvl="0" indent="0" algn="l" defTabSz="800100" rtl="0">
            <a:lnSpc>
              <a:spcPct val="90000"/>
            </a:lnSpc>
            <a:spcBef>
              <a:spcPct val="0"/>
            </a:spcBef>
            <a:spcAft>
              <a:spcPct val="35000"/>
            </a:spcAft>
            <a:buNone/>
          </a:pPr>
          <a:r>
            <a:rPr lang="en-US" sz="1800" b="1" kern="1200" dirty="0" err="1"/>
            <a:t>folate</a:t>
          </a:r>
          <a:r>
            <a:rPr lang="en-US" sz="1800" b="1" kern="1200" dirty="0"/>
            <a:t> and </a:t>
          </a:r>
        </a:p>
        <a:p>
          <a:pPr marL="0" lvl="0" indent="0" algn="l" defTabSz="800100" rtl="0">
            <a:lnSpc>
              <a:spcPct val="90000"/>
            </a:lnSpc>
            <a:spcBef>
              <a:spcPct val="0"/>
            </a:spcBef>
            <a:spcAft>
              <a:spcPct val="35000"/>
            </a:spcAft>
            <a:buNone/>
          </a:pPr>
          <a:r>
            <a:rPr lang="en-US" sz="1800" b="1" kern="1200" dirty="0"/>
            <a:t>B-12 </a:t>
          </a:r>
          <a:r>
            <a:rPr lang="en-US" sz="1800" b="1" kern="1200" dirty="0" err="1"/>
            <a:t>malabsorption</a:t>
          </a:r>
          <a:r>
            <a:rPr lang="en-US" sz="1800" b="1" kern="1200" dirty="0"/>
            <a:t> result in </a:t>
          </a:r>
          <a:r>
            <a:rPr lang="en-US" sz="1800" b="1" kern="1200" dirty="0" err="1"/>
            <a:t>macrocytic</a:t>
          </a:r>
          <a:r>
            <a:rPr lang="en-US" sz="1800" b="1" kern="1200" dirty="0"/>
            <a:t> anemia. </a:t>
          </a:r>
        </a:p>
        <a:p>
          <a:pPr marL="0" lvl="0" indent="0" algn="r" defTabSz="755650" rtl="1">
            <a:lnSpc>
              <a:spcPct val="90000"/>
            </a:lnSpc>
            <a:spcBef>
              <a:spcPct val="0"/>
            </a:spcBef>
            <a:spcAft>
              <a:spcPct val="35000"/>
            </a:spcAft>
            <a:buNone/>
          </a:pPr>
          <a:endParaRPr lang="ar-IQ" sz="1700" b="1" kern="1200" dirty="0"/>
        </a:p>
      </dsp:txBody>
      <dsp:txXfrm>
        <a:off x="2714641" y="1214451"/>
        <a:ext cx="2051502" cy="2194500"/>
      </dsp:txXfrm>
    </dsp:sp>
    <dsp:sp modelId="{E8CA736A-9D4F-4EEA-B81C-E480A4FBFDE5}">
      <dsp:nvSpPr>
        <dsp:cNvPr id="0" name=""/>
        <dsp:cNvSpPr/>
      </dsp:nvSpPr>
      <dsp:spPr>
        <a:xfrm rot="5400000">
          <a:off x="5064261" y="987277"/>
          <a:ext cx="2291606" cy="2631841"/>
        </a:xfrm>
        <a:prstGeom prst="roundRect">
          <a:avLst>
            <a:gd name="adj" fmla="val 5000"/>
          </a:avLst>
        </a:prstGeom>
        <a:solidFill>
          <a:schemeClr val="lt1"/>
        </a:solidFill>
        <a:ln w="1905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0" tIns="61722" rIns="80010" bIns="0" numCol="1" spcCol="1270" anchor="t" anchorCtr="0">
          <a:noAutofit/>
        </a:bodyPr>
        <a:lstStyle/>
        <a:p>
          <a:pPr marL="0" lvl="0" indent="0" algn="l" defTabSz="800100" rtl="1">
            <a:lnSpc>
              <a:spcPct val="90000"/>
            </a:lnSpc>
            <a:spcBef>
              <a:spcPct val="0"/>
            </a:spcBef>
            <a:spcAft>
              <a:spcPct val="35000"/>
            </a:spcAft>
            <a:buNone/>
          </a:pPr>
          <a:r>
            <a:rPr lang="en-US" sz="1800" b="1" kern="1200" dirty="0" err="1"/>
            <a:t>Abetalipo</a:t>
          </a:r>
          <a:endParaRPr lang="en-US" sz="1800" b="1" kern="1200" dirty="0"/>
        </a:p>
        <a:p>
          <a:pPr marL="0" lvl="0" indent="0" algn="l" defTabSz="800100" rtl="1">
            <a:lnSpc>
              <a:spcPct val="90000"/>
            </a:lnSpc>
            <a:spcBef>
              <a:spcPct val="0"/>
            </a:spcBef>
            <a:spcAft>
              <a:spcPct val="35000"/>
            </a:spcAft>
            <a:buNone/>
          </a:pPr>
          <a:r>
            <a:rPr lang="en-US" sz="1800" b="1" kern="1200" dirty="0" err="1"/>
            <a:t>proteinemia</a:t>
          </a:r>
          <a:r>
            <a:rPr lang="en-US" sz="1800" b="1" kern="1200" dirty="0"/>
            <a:t> </a:t>
          </a:r>
        </a:p>
        <a:p>
          <a:pPr marL="0" lvl="0" indent="0" algn="l" defTabSz="800100" rtl="1">
            <a:lnSpc>
              <a:spcPct val="90000"/>
            </a:lnSpc>
            <a:spcBef>
              <a:spcPct val="0"/>
            </a:spcBef>
            <a:spcAft>
              <a:spcPct val="35000"/>
            </a:spcAft>
            <a:buNone/>
          </a:pPr>
          <a:r>
            <a:rPr lang="en-US" sz="1800" b="1" kern="1200" dirty="0"/>
            <a:t>develop retinitis </a:t>
          </a:r>
          <a:r>
            <a:rPr lang="en-US" sz="1800" b="1" kern="1200" dirty="0" err="1"/>
            <a:t>pigmentosa</a:t>
          </a:r>
          <a:r>
            <a:rPr lang="en-US" sz="1800" b="1" kern="1200" dirty="0"/>
            <a:t> </a:t>
          </a:r>
        </a:p>
        <a:p>
          <a:pPr marL="0" lvl="0" indent="0" algn="l" defTabSz="800100" rtl="1">
            <a:lnSpc>
              <a:spcPct val="90000"/>
            </a:lnSpc>
            <a:spcBef>
              <a:spcPct val="0"/>
            </a:spcBef>
            <a:spcAft>
              <a:spcPct val="35000"/>
            </a:spcAft>
            <a:buNone/>
          </a:pPr>
          <a:r>
            <a:rPr lang="en-US" sz="1800" b="1" kern="1200" dirty="0"/>
            <a:t>and ataxia </a:t>
          </a:r>
          <a:endParaRPr lang="ar-IQ" sz="1800" b="1" kern="1200" dirty="0"/>
        </a:p>
      </dsp:txBody>
      <dsp:txXfrm rot="-5400000">
        <a:off x="5367875" y="1157395"/>
        <a:ext cx="2158110" cy="458321"/>
      </dsp:txXfrm>
    </dsp:sp>
    <dsp:sp modelId="{FC65D416-6895-4F91-8E04-AB59CAD312B1}">
      <dsp:nvSpPr>
        <dsp:cNvPr id="0" name=""/>
        <dsp:cNvSpPr/>
      </dsp:nvSpPr>
      <dsp:spPr>
        <a:xfrm rot="5400000">
          <a:off x="4912065" y="2929552"/>
          <a:ext cx="322679" cy="274312"/>
        </a:xfrm>
        <a:prstGeom prst="flowChartExtract">
          <a:avLst/>
        </a:prstGeom>
        <a:solidFill>
          <a:schemeClr val="lt1">
            <a:hueOff val="0"/>
            <a:satOff val="0"/>
            <a:lumOff val="0"/>
            <a:alphaOff val="0"/>
          </a:schemeClr>
        </a:solidFill>
        <a:ln w="19050" cap="flat" cmpd="sng" algn="ctr">
          <a:solidFill>
            <a:schemeClr val="accent5">
              <a:hueOff val="10738916"/>
              <a:satOff val="-1444"/>
              <a:lumOff val="14313"/>
              <a:alphaOff val="0"/>
            </a:schemeClr>
          </a:solidFill>
          <a:prstDash val="solid"/>
        </a:ln>
        <a:effectLst/>
      </dsp:spPr>
      <dsp:style>
        <a:lnRef idx="2">
          <a:scrgbClr r="0" g="0" b="0"/>
        </a:lnRef>
        <a:fillRef idx="1">
          <a:scrgbClr r="0" g="0" b="0"/>
        </a:fillRef>
        <a:effectRef idx="0">
          <a:scrgbClr r="0" g="0" b="0"/>
        </a:effectRef>
        <a:fontRef idx="minor"/>
      </dsp:style>
    </dsp:sp>
    <dsp:sp modelId="{BDA87C71-ACC4-455B-B8C0-58DF77F270EF}">
      <dsp:nvSpPr>
        <dsp:cNvPr id="0" name=""/>
        <dsp:cNvSpPr/>
      </dsp:nvSpPr>
      <dsp:spPr>
        <a:xfrm rot="5400000">
          <a:off x="5489026" y="987277"/>
          <a:ext cx="1707246" cy="2631841"/>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68021" rIns="0" bIns="0" numCol="1" spcCol="1270" anchor="t" anchorCtr="0">
          <a:noAutofit/>
        </a:bodyPr>
        <a:lstStyle/>
        <a:p>
          <a:pPr marL="0" lvl="0" indent="0" algn="r" defTabSz="2178050" rtl="1">
            <a:lnSpc>
              <a:spcPct val="90000"/>
            </a:lnSpc>
            <a:spcBef>
              <a:spcPct val="0"/>
            </a:spcBef>
            <a:spcAft>
              <a:spcPct val="35000"/>
            </a:spcAft>
            <a:buNone/>
          </a:pPr>
          <a:endParaRPr lang="ar-IQ" sz="4900" kern="1200" dirty="0"/>
        </a:p>
      </dsp:txBody>
      <dsp:txXfrm>
        <a:off x="5489026" y="987277"/>
        <a:ext cx="1707246" cy="26318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CA727-159D-43C9-A3BA-0D7D59F00A1D}">
      <dsp:nvSpPr>
        <dsp:cNvPr id="0" name=""/>
        <dsp:cNvSpPr/>
      </dsp:nvSpPr>
      <dsp:spPr>
        <a:xfrm>
          <a:off x="2857511" y="571507"/>
          <a:ext cx="2522654" cy="2268148"/>
        </a:xfrm>
        <a:prstGeom prst="rect">
          <a:avLst/>
        </a:prstGeom>
        <a:gradFill rotWithShape="1">
          <a:gsLst>
            <a:gs pos="0">
              <a:schemeClr val="accent2">
                <a:tint val="1000"/>
                <a:satMod val="255000"/>
              </a:schemeClr>
            </a:gs>
            <a:gs pos="55000">
              <a:schemeClr val="accent2">
                <a:tint val="12000"/>
                <a:satMod val="255000"/>
              </a:schemeClr>
            </a:gs>
            <a:gs pos="100000">
              <a:schemeClr val="accent2">
                <a:tint val="45000"/>
                <a:satMod val="250000"/>
              </a:schemeClr>
            </a:gs>
          </a:gsLst>
          <a:path path="circle">
            <a:fillToRect l="-40000" t="-90000" r="140000" b="190000"/>
          </a:path>
        </a:gradFill>
        <a:ln w="9525" cap="flat" cmpd="sng" algn="ctr">
          <a:solidFill>
            <a:schemeClr val="accent2"/>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dirty="0">
              <a:solidFill>
                <a:srgbClr val="C00000"/>
              </a:solidFill>
            </a:rPr>
            <a:t>Toddler's diarrhea </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dirty="0"/>
            <a:t>loose stools</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dirty="0"/>
            <a:t>With undigested food particles</a:t>
          </a:r>
          <a:endParaRPr lang="ar-IQ" sz="1800" b="1" kern="1200" dirty="0"/>
        </a:p>
        <a:p>
          <a:pPr marL="0" marR="0" lvl="0" indent="0" algn="ctr" defTabSz="914400" rtl="1" eaLnBrk="1" fontAlgn="auto" latinLnBrk="0" hangingPunct="1">
            <a:lnSpc>
              <a:spcPct val="100000"/>
            </a:lnSpc>
            <a:spcBef>
              <a:spcPct val="0"/>
            </a:spcBef>
            <a:spcAft>
              <a:spcPts val="0"/>
            </a:spcAft>
            <a:buClrTx/>
            <a:buSzTx/>
            <a:buFontTx/>
            <a:buNone/>
            <a:tabLst/>
            <a:defRPr/>
          </a:pPr>
          <a:endParaRPr lang="en-US" sz="1800" b="1" kern="1200" dirty="0"/>
        </a:p>
        <a:p>
          <a:pPr lvl="0" algn="ctr" defTabSz="844550" rtl="1">
            <a:lnSpc>
              <a:spcPct val="90000"/>
            </a:lnSpc>
            <a:spcBef>
              <a:spcPct val="0"/>
            </a:spcBef>
            <a:spcAft>
              <a:spcPct val="35000"/>
            </a:spcAft>
            <a:buNone/>
          </a:pPr>
          <a:endParaRPr lang="en-US" sz="1800" b="1" kern="1200" dirty="0">
            <a:solidFill>
              <a:srgbClr val="C00000"/>
            </a:solidFill>
          </a:endParaRPr>
        </a:p>
      </dsp:txBody>
      <dsp:txXfrm>
        <a:off x="2857511" y="571507"/>
        <a:ext cx="2522654" cy="2268148"/>
      </dsp:txXfrm>
    </dsp:sp>
    <dsp:sp modelId="{8447854A-2A18-49CA-AC88-E8B13FD03288}">
      <dsp:nvSpPr>
        <dsp:cNvPr id="0" name=""/>
        <dsp:cNvSpPr/>
      </dsp:nvSpPr>
      <dsp:spPr>
        <a:xfrm>
          <a:off x="142883" y="571507"/>
          <a:ext cx="2522654" cy="2339590"/>
        </a:xfrm>
        <a:prstGeom prst="rect">
          <a:avLst/>
        </a:prstGeom>
        <a:gradFill rotWithShape="1">
          <a:gsLst>
            <a:gs pos="0">
              <a:schemeClr val="accent2">
                <a:tint val="1000"/>
                <a:satMod val="255000"/>
              </a:schemeClr>
            </a:gs>
            <a:gs pos="55000">
              <a:schemeClr val="accent2">
                <a:tint val="12000"/>
                <a:satMod val="255000"/>
              </a:schemeClr>
            </a:gs>
            <a:gs pos="100000">
              <a:schemeClr val="accent2">
                <a:tint val="45000"/>
                <a:satMod val="250000"/>
              </a:schemeClr>
            </a:gs>
          </a:gsLst>
          <a:path path="circle">
            <a:fillToRect l="-40000" t="-90000" r="140000" b="190000"/>
          </a:path>
        </a:gradFill>
        <a:ln w="9525" cap="flat" cmpd="sng" algn="ctr">
          <a:solidFill>
            <a:schemeClr val="accent2"/>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US" sz="1800" b="1" kern="1200" dirty="0">
              <a:solidFill>
                <a:srgbClr val="C00000"/>
              </a:solidFill>
            </a:rPr>
            <a:t>Carbohydrate intolerance</a:t>
          </a:r>
        </a:p>
        <a:p>
          <a:pPr marL="0" lvl="0" indent="0" algn="ctr" defTabSz="800100" rtl="1">
            <a:lnSpc>
              <a:spcPct val="90000"/>
            </a:lnSpc>
            <a:spcBef>
              <a:spcPct val="0"/>
            </a:spcBef>
            <a:spcAft>
              <a:spcPct val="35000"/>
            </a:spcAft>
            <a:buNone/>
          </a:pPr>
          <a:r>
            <a:rPr lang="en-US" sz="1800" b="1" kern="1200" dirty="0"/>
            <a:t>Frequent loose watery stools</a:t>
          </a:r>
          <a:endParaRPr lang="en-US" sz="1800" b="1" kern="1200" dirty="0">
            <a:solidFill>
              <a:srgbClr val="C00000"/>
            </a:solidFill>
          </a:endParaRPr>
        </a:p>
      </dsp:txBody>
      <dsp:txXfrm>
        <a:off x="142883" y="571507"/>
        <a:ext cx="2522654" cy="2339590"/>
      </dsp:txXfrm>
    </dsp:sp>
    <dsp:sp modelId="{81697B0B-54C7-4460-9711-C115096017B3}">
      <dsp:nvSpPr>
        <dsp:cNvPr id="0" name=""/>
        <dsp:cNvSpPr/>
      </dsp:nvSpPr>
      <dsp:spPr>
        <a:xfrm>
          <a:off x="5549839" y="535786"/>
          <a:ext cx="2522654" cy="2339590"/>
        </a:xfrm>
        <a:prstGeom prst="rect">
          <a:avLst/>
        </a:prstGeom>
        <a:gradFill rotWithShape="1">
          <a:gsLst>
            <a:gs pos="0">
              <a:schemeClr val="accent2">
                <a:tint val="1000"/>
                <a:satMod val="255000"/>
              </a:schemeClr>
            </a:gs>
            <a:gs pos="55000">
              <a:schemeClr val="accent2">
                <a:tint val="12000"/>
                <a:satMod val="255000"/>
              </a:schemeClr>
            </a:gs>
            <a:gs pos="100000">
              <a:schemeClr val="accent2">
                <a:tint val="45000"/>
                <a:satMod val="250000"/>
              </a:schemeClr>
            </a:gs>
          </a:gsLst>
          <a:path path="circle">
            <a:fillToRect l="-40000" t="-90000" r="140000" b="190000"/>
          </a:path>
        </a:gradFill>
        <a:ln w="9525" cap="flat" cmpd="sng" algn="ctr">
          <a:solidFill>
            <a:schemeClr val="accent2"/>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dirty="0">
              <a:solidFill>
                <a:srgbClr val="C00000"/>
              </a:solidFill>
            </a:rPr>
            <a:t>Bloody stools</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dirty="0"/>
            <a:t>protein sensitivity syndromes </a:t>
          </a:r>
          <a:endParaRPr lang="ar-IQ" sz="1800" b="1" kern="1200" dirty="0"/>
        </a:p>
        <a:p>
          <a:pPr lvl="0" algn="ctr" defTabSz="711200" rtl="1">
            <a:lnSpc>
              <a:spcPct val="90000"/>
            </a:lnSpc>
            <a:spcBef>
              <a:spcPct val="0"/>
            </a:spcBef>
            <a:spcAft>
              <a:spcPct val="35000"/>
            </a:spcAft>
            <a:buNone/>
          </a:pPr>
          <a:r>
            <a:rPr lang="en-US" sz="1800" b="1" kern="1200" dirty="0">
              <a:solidFill>
                <a:srgbClr val="C00000"/>
              </a:solidFill>
            </a:rPr>
            <a:t> </a:t>
          </a:r>
        </a:p>
      </dsp:txBody>
      <dsp:txXfrm>
        <a:off x="5549839" y="535786"/>
        <a:ext cx="2522654" cy="2339590"/>
      </dsp:txXfrm>
    </dsp:sp>
    <dsp:sp modelId="{1744524A-7171-4254-AE02-A2BD4886F9D8}">
      <dsp:nvSpPr>
        <dsp:cNvPr id="0" name=""/>
        <dsp:cNvSpPr/>
      </dsp:nvSpPr>
      <dsp:spPr>
        <a:xfrm>
          <a:off x="357182" y="3663429"/>
          <a:ext cx="2522654" cy="1980172"/>
        </a:xfrm>
        <a:prstGeom prst="rect">
          <a:avLst/>
        </a:prstGeom>
        <a:gradFill rotWithShape="1">
          <a:gsLst>
            <a:gs pos="0">
              <a:schemeClr val="accent2">
                <a:tint val="1000"/>
                <a:satMod val="255000"/>
              </a:schemeClr>
            </a:gs>
            <a:gs pos="55000">
              <a:schemeClr val="accent2">
                <a:tint val="12000"/>
                <a:satMod val="255000"/>
              </a:schemeClr>
            </a:gs>
            <a:gs pos="100000">
              <a:schemeClr val="accent2">
                <a:tint val="45000"/>
                <a:satMod val="250000"/>
              </a:schemeClr>
            </a:gs>
          </a:gsLst>
          <a:path path="circle">
            <a:fillToRect l="-40000" t="-90000" r="140000" b="190000"/>
          </a:path>
        </a:gradFill>
        <a:ln w="9525" cap="flat" cmpd="sng" algn="ctr">
          <a:solidFill>
            <a:schemeClr val="accent2"/>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C00000"/>
              </a:solidFill>
            </a:rPr>
            <a:t>Fat </a:t>
          </a:r>
          <a:r>
            <a:rPr lang="en-US" sz="1800" b="1" kern="1200" dirty="0" err="1">
              <a:solidFill>
                <a:srgbClr val="C00000"/>
              </a:solidFill>
            </a:rPr>
            <a:t>malabsorption</a:t>
          </a:r>
          <a:endParaRPr lang="en-US" sz="1800" b="1" kern="1200" dirty="0">
            <a:solidFill>
              <a:srgbClr val="C00000"/>
            </a:solidFill>
          </a:endParaRPr>
        </a:p>
      </dsp:txBody>
      <dsp:txXfrm>
        <a:off x="357182" y="3663429"/>
        <a:ext cx="2522654" cy="1980172"/>
      </dsp:txXfrm>
    </dsp:sp>
    <dsp:sp modelId="{1C6C89CE-5ABF-4F28-BEF5-55C0DDB82111}">
      <dsp:nvSpPr>
        <dsp:cNvPr id="0" name=""/>
        <dsp:cNvSpPr/>
      </dsp:nvSpPr>
      <dsp:spPr>
        <a:xfrm>
          <a:off x="3000394" y="3701390"/>
          <a:ext cx="2522654" cy="1942211"/>
        </a:xfrm>
        <a:prstGeom prst="rect">
          <a:avLst/>
        </a:prstGeom>
        <a:blipFill rotWithShape="0">
          <a:blip xmlns:r="http://schemas.openxmlformats.org/officeDocument/2006/relationships" r:embed="rId1"/>
          <a:stretch>
            <a:fillRect/>
          </a:stretch>
        </a:blipFill>
        <a:ln w="9525" cap="flat" cmpd="sng" algn="ctr">
          <a:solidFill>
            <a:schemeClr val="accent2"/>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Pasty or loose foul-smelling stools</a:t>
          </a:r>
        </a:p>
      </dsp:txBody>
      <dsp:txXfrm>
        <a:off x="3000394" y="3701390"/>
        <a:ext cx="2522654" cy="1942211"/>
      </dsp:txXfrm>
    </dsp:sp>
    <dsp:sp modelId="{0F4E66BB-F5EC-46D0-AF67-5499DD9D2358}">
      <dsp:nvSpPr>
        <dsp:cNvPr id="0" name=""/>
        <dsp:cNvSpPr/>
      </dsp:nvSpPr>
      <dsp:spPr>
        <a:xfrm>
          <a:off x="5549839" y="3663429"/>
          <a:ext cx="2522654" cy="1980172"/>
        </a:xfrm>
        <a:prstGeom prst="rect">
          <a:avLst/>
        </a:prstGeom>
        <a:gradFill rotWithShape="1">
          <a:gsLst>
            <a:gs pos="0">
              <a:schemeClr val="accent2">
                <a:tint val="1000"/>
                <a:satMod val="255000"/>
              </a:schemeClr>
            </a:gs>
            <a:gs pos="55000">
              <a:schemeClr val="accent2">
                <a:tint val="12000"/>
                <a:satMod val="255000"/>
              </a:schemeClr>
            </a:gs>
            <a:gs pos="100000">
              <a:schemeClr val="accent2">
                <a:tint val="45000"/>
                <a:satMod val="250000"/>
              </a:schemeClr>
            </a:gs>
          </a:gsLst>
          <a:path path="circle">
            <a:fillToRect l="-40000" t="-90000" r="140000" b="190000"/>
          </a:path>
        </a:gradFill>
        <a:ln w="9525" cap="flat" cmpd="sng" algn="ctr">
          <a:solidFill>
            <a:schemeClr val="accent2"/>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i="0" kern="1200" dirty="0" err="1"/>
            <a:t>Giardia</a:t>
          </a:r>
          <a:r>
            <a:rPr lang="en-US" sz="1800" b="1" kern="1200" dirty="0"/>
            <a:t>,  </a:t>
          </a:r>
          <a:r>
            <a:rPr lang="en-US" sz="1800" b="1" kern="1200" dirty="0" err="1"/>
            <a:t>enterokinase</a:t>
          </a:r>
          <a:r>
            <a:rPr lang="en-US" sz="1800" b="1" kern="1200" dirty="0"/>
            <a:t> deficiency, hepatic and pancreatic dysfunction, and protein sensitivity syndromes. </a:t>
          </a:r>
          <a:endParaRPr lang="ar-IQ" sz="1800" b="1" kern="1200" dirty="0"/>
        </a:p>
      </dsp:txBody>
      <dsp:txXfrm>
        <a:off x="5549839" y="3663429"/>
        <a:ext cx="2522654" cy="19801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13E99-7D6C-4C2C-BD5E-D7A4C3F03D79}">
      <dsp:nvSpPr>
        <dsp:cNvPr id="0" name=""/>
        <dsp:cNvSpPr/>
      </dsp:nvSpPr>
      <dsp:spPr>
        <a:xfrm>
          <a:off x="0" y="0"/>
          <a:ext cx="9144000" cy="1334010"/>
        </a:xfrm>
        <a:prstGeom prst="rect">
          <a:avLst/>
        </a:prstGeom>
        <a:solidFill>
          <a:schemeClr val="dk1"/>
        </a:solidFill>
        <a:ln w="31750" cap="flat" cmpd="sng" algn="ctr">
          <a:solidFill>
            <a:schemeClr val="lt1"/>
          </a:solidFill>
          <a:prstDash val="solid"/>
        </a:ln>
        <a:effectLst>
          <a:outerShdw blurRad="51500" dist="25400" dir="5400000" rotWithShape="0">
            <a:srgbClr val="000000">
              <a:alpha val="40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US" sz="4000" b="1" kern="1200" dirty="0">
              <a:latin typeface="Bell MT" pitchFamily="18" charset="0"/>
            </a:rPr>
            <a:t>Laboratory Studies</a:t>
          </a:r>
          <a:endParaRPr lang="ar-IQ" sz="4000" b="1" kern="1200" dirty="0">
            <a:latin typeface="Bell MT" pitchFamily="18" charset="0"/>
          </a:endParaRPr>
        </a:p>
      </dsp:txBody>
      <dsp:txXfrm>
        <a:off x="0" y="0"/>
        <a:ext cx="9144000" cy="1334010"/>
      </dsp:txXfrm>
    </dsp:sp>
    <dsp:sp modelId="{3CC67B63-153E-4F8F-96FE-E99859A0F9DB}">
      <dsp:nvSpPr>
        <dsp:cNvPr id="0" name=""/>
        <dsp:cNvSpPr/>
      </dsp:nvSpPr>
      <dsp:spPr>
        <a:xfrm>
          <a:off x="0" y="1199987"/>
          <a:ext cx="4943962" cy="4628780"/>
        </a:xfrm>
        <a:prstGeom prst="rect">
          <a:avLst/>
        </a:prstGeom>
        <a:gradFill rotWithShape="1">
          <a:gsLst>
            <a:gs pos="0">
              <a:schemeClr val="accent2">
                <a:tint val="1000"/>
                <a:satMod val="255000"/>
              </a:schemeClr>
            </a:gs>
            <a:gs pos="55000">
              <a:schemeClr val="accent2">
                <a:tint val="12000"/>
                <a:satMod val="255000"/>
              </a:schemeClr>
            </a:gs>
            <a:gs pos="100000">
              <a:schemeClr val="accent2">
                <a:tint val="45000"/>
                <a:satMod val="250000"/>
              </a:schemeClr>
            </a:gs>
          </a:gsLst>
          <a:path path="circle">
            <a:fillToRect l="-40000" t="-90000" r="140000" b="190000"/>
          </a:path>
        </a:gradFill>
        <a:ln w="9525" cap="flat" cmpd="sng" algn="ctr">
          <a:solidFill>
            <a:schemeClr val="accent2"/>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u="sng" kern="1200" dirty="0">
              <a:solidFill>
                <a:srgbClr val="C00000"/>
              </a:solidFill>
              <a:latin typeface="Bell MT" pitchFamily="18" charset="0"/>
            </a:rPr>
            <a:t>Stool analysis</a:t>
          </a:r>
        </a:p>
        <a:p>
          <a:pPr marL="0" lvl="0" indent="0" algn="l" defTabSz="1244600" rtl="0">
            <a:lnSpc>
              <a:spcPct val="90000"/>
            </a:lnSpc>
            <a:spcBef>
              <a:spcPct val="0"/>
            </a:spcBef>
            <a:spcAft>
              <a:spcPct val="35000"/>
            </a:spcAft>
            <a:buNone/>
          </a:pPr>
          <a:r>
            <a:rPr lang="en-US" sz="2800" b="1" kern="1200" dirty="0">
              <a:solidFill>
                <a:schemeClr val="tx1"/>
              </a:solidFill>
              <a:latin typeface="Bell MT" pitchFamily="18" charset="0"/>
            </a:rPr>
            <a:t>*Reducing substances</a:t>
          </a:r>
        </a:p>
        <a:p>
          <a:pPr marL="0" lvl="0" indent="0" algn="l" defTabSz="1244600" rtl="0">
            <a:lnSpc>
              <a:spcPct val="90000"/>
            </a:lnSpc>
            <a:spcBef>
              <a:spcPct val="0"/>
            </a:spcBef>
            <a:spcAft>
              <a:spcPct val="35000"/>
            </a:spcAft>
            <a:buNone/>
          </a:pPr>
          <a:r>
            <a:rPr lang="en-US" sz="2800" b="1" kern="1200" dirty="0">
              <a:solidFill>
                <a:schemeClr val="tx1"/>
              </a:solidFill>
              <a:latin typeface="Bell MT" pitchFamily="18" charset="0"/>
            </a:rPr>
            <a:t>* pH</a:t>
          </a:r>
        </a:p>
        <a:p>
          <a:pPr marL="0" lvl="0" indent="0" algn="l" defTabSz="1244600" rtl="0">
            <a:lnSpc>
              <a:spcPct val="90000"/>
            </a:lnSpc>
            <a:spcBef>
              <a:spcPct val="0"/>
            </a:spcBef>
            <a:spcAft>
              <a:spcPct val="35000"/>
            </a:spcAft>
            <a:buNone/>
          </a:pPr>
          <a:r>
            <a:rPr lang="en-US" sz="2800" b="1" kern="1200" dirty="0">
              <a:solidFill>
                <a:schemeClr val="tx1"/>
              </a:solidFill>
              <a:latin typeface="Bell MT" pitchFamily="18" charset="0"/>
            </a:rPr>
            <a:t>*Bile acids</a:t>
          </a:r>
        </a:p>
        <a:p>
          <a:pPr marL="0" lvl="0" indent="0" algn="l" defTabSz="1244600" rtl="0">
            <a:lnSpc>
              <a:spcPct val="90000"/>
            </a:lnSpc>
            <a:spcBef>
              <a:spcPct val="0"/>
            </a:spcBef>
            <a:spcAft>
              <a:spcPct val="35000"/>
            </a:spcAft>
            <a:buNone/>
          </a:pPr>
          <a:r>
            <a:rPr lang="en-US" sz="2800" b="1" kern="1200" dirty="0">
              <a:solidFill>
                <a:schemeClr val="tx1"/>
              </a:solidFill>
              <a:latin typeface="Bell MT" pitchFamily="18" charset="0"/>
            </a:rPr>
            <a:t>* Fat</a:t>
          </a:r>
        </a:p>
        <a:p>
          <a:pPr marL="0" lvl="0" indent="0" algn="l" defTabSz="1244600" rtl="0">
            <a:lnSpc>
              <a:spcPct val="90000"/>
            </a:lnSpc>
            <a:spcBef>
              <a:spcPct val="0"/>
            </a:spcBef>
            <a:spcAft>
              <a:spcPct val="35000"/>
            </a:spcAft>
            <a:buNone/>
          </a:pPr>
          <a:r>
            <a:rPr lang="en-US" sz="2800" b="1" kern="1200" dirty="0">
              <a:solidFill>
                <a:schemeClr val="tx1"/>
              </a:solidFill>
              <a:latin typeface="Bell MT" pitchFamily="18" charset="0"/>
            </a:rPr>
            <a:t>*Serum proteins as </a:t>
          </a:r>
          <a:r>
            <a:rPr lang="el-GR" sz="2800" b="1" kern="1200" dirty="0">
              <a:solidFill>
                <a:schemeClr val="tx1"/>
              </a:solidFill>
            </a:rPr>
            <a:t>α</a:t>
          </a:r>
          <a:r>
            <a:rPr lang="en-US" sz="2800" b="1" kern="1200" baseline="-25000" dirty="0">
              <a:solidFill>
                <a:schemeClr val="tx1"/>
              </a:solidFill>
              <a:latin typeface="Bell MT" pitchFamily="18" charset="0"/>
            </a:rPr>
            <a:t>1</a:t>
          </a:r>
          <a:r>
            <a:rPr lang="en-US" sz="2800" b="1" kern="1200" dirty="0">
              <a:solidFill>
                <a:schemeClr val="tx1"/>
              </a:solidFill>
              <a:latin typeface="Bell MT" pitchFamily="18" charset="0"/>
            </a:rPr>
            <a:t> –antitrypsin</a:t>
          </a:r>
        </a:p>
        <a:p>
          <a:pPr marL="0" lvl="0" indent="0" algn="l" defTabSz="1244600" rtl="0">
            <a:lnSpc>
              <a:spcPct val="90000"/>
            </a:lnSpc>
            <a:spcBef>
              <a:spcPct val="0"/>
            </a:spcBef>
            <a:spcAft>
              <a:spcPct val="35000"/>
            </a:spcAft>
            <a:buNone/>
          </a:pPr>
          <a:r>
            <a:rPr lang="en-US" sz="2800" b="1" kern="1200" dirty="0">
              <a:solidFill>
                <a:schemeClr val="tx1"/>
              </a:solidFill>
              <a:latin typeface="Bell MT" pitchFamily="18" charset="0"/>
            </a:rPr>
            <a:t>*Ova and parasites</a:t>
          </a:r>
        </a:p>
        <a:p>
          <a:pPr marL="0" lvl="0" indent="0" algn="l" defTabSz="1244600" rtl="0">
            <a:lnSpc>
              <a:spcPct val="90000"/>
            </a:lnSpc>
            <a:spcBef>
              <a:spcPct val="0"/>
            </a:spcBef>
            <a:spcAft>
              <a:spcPct val="35000"/>
            </a:spcAft>
            <a:buNone/>
          </a:pPr>
          <a:r>
            <a:rPr lang="en-US" sz="2800" b="1" kern="1200" dirty="0">
              <a:solidFill>
                <a:schemeClr val="tx1"/>
              </a:solidFill>
              <a:latin typeface="Bell MT" pitchFamily="18" charset="0"/>
            </a:rPr>
            <a:t>* </a:t>
          </a:r>
          <a:r>
            <a:rPr lang="en-US" sz="2800" b="1" i="1" kern="1200" dirty="0">
              <a:solidFill>
                <a:schemeClr val="tx1"/>
              </a:solidFill>
              <a:latin typeface="Bell MT" pitchFamily="18" charset="0"/>
            </a:rPr>
            <a:t>Clostridium </a:t>
          </a:r>
          <a:r>
            <a:rPr lang="en-US" sz="2800" b="1" i="1" kern="1200" dirty="0" err="1">
              <a:solidFill>
                <a:schemeClr val="tx1"/>
              </a:solidFill>
              <a:latin typeface="Bell MT" pitchFamily="18" charset="0"/>
            </a:rPr>
            <a:t>difficile</a:t>
          </a:r>
          <a:r>
            <a:rPr lang="en-US" sz="2800" b="1" kern="1200" dirty="0">
              <a:solidFill>
                <a:schemeClr val="tx1"/>
              </a:solidFill>
              <a:latin typeface="Bell MT" pitchFamily="18" charset="0"/>
            </a:rPr>
            <a:t> (toxins A and B) or </a:t>
          </a:r>
          <a:r>
            <a:rPr lang="en-US" sz="2800" b="1" i="1" kern="1200" dirty="0">
              <a:solidFill>
                <a:schemeClr val="tx1"/>
              </a:solidFill>
              <a:latin typeface="Bell MT" pitchFamily="18" charset="0"/>
            </a:rPr>
            <a:t>Cryptosporidium</a:t>
          </a:r>
          <a:r>
            <a:rPr lang="en-US" sz="2800" b="1" kern="1200" dirty="0">
              <a:solidFill>
                <a:schemeClr val="tx1"/>
              </a:solidFill>
              <a:latin typeface="Bell MT" pitchFamily="18" charset="0"/>
            </a:rPr>
            <a:t> </a:t>
          </a:r>
          <a:endParaRPr lang="ar-IQ" sz="2800" b="1" kern="1200" dirty="0">
            <a:solidFill>
              <a:schemeClr val="tx1"/>
            </a:solidFill>
            <a:latin typeface="Bell MT" pitchFamily="18" charset="0"/>
          </a:endParaRPr>
        </a:p>
      </dsp:txBody>
      <dsp:txXfrm>
        <a:off x="0" y="1199987"/>
        <a:ext cx="4943962" cy="4628780"/>
      </dsp:txXfrm>
    </dsp:sp>
    <dsp:sp modelId="{626AA343-5B04-4516-AFCB-4A607FCE7E29}">
      <dsp:nvSpPr>
        <dsp:cNvPr id="0" name=""/>
        <dsp:cNvSpPr/>
      </dsp:nvSpPr>
      <dsp:spPr>
        <a:xfrm>
          <a:off x="4946679" y="1189658"/>
          <a:ext cx="4194603" cy="4649437"/>
        </a:xfrm>
        <a:prstGeom prst="rect">
          <a:avLst/>
        </a:prstGeom>
        <a:gradFill rotWithShape="1">
          <a:gsLst>
            <a:gs pos="0">
              <a:schemeClr val="accent6">
                <a:tint val="1000"/>
                <a:satMod val="255000"/>
              </a:schemeClr>
            </a:gs>
            <a:gs pos="55000">
              <a:schemeClr val="accent6">
                <a:tint val="12000"/>
                <a:satMod val="255000"/>
              </a:schemeClr>
            </a:gs>
            <a:gs pos="100000">
              <a:schemeClr val="accent6">
                <a:tint val="45000"/>
                <a:satMod val="250000"/>
              </a:schemeClr>
            </a:gs>
          </a:gsLst>
          <a:path path="circle">
            <a:fillToRect l="-40000" t="-90000" r="140000" b="190000"/>
          </a:path>
        </a:gradFill>
        <a:ln w="9525" cap="flat" cmpd="sng" algn="ctr">
          <a:solidFill>
            <a:schemeClr val="accent6"/>
          </a:solidFill>
          <a:prstDash val="solid"/>
        </a:ln>
        <a:effectLst>
          <a:outerShdw blurRad="51500" dist="25400" dir="5400000"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endParaRPr lang="en-US" sz="2800" b="1" kern="1200" dirty="0">
            <a:solidFill>
              <a:schemeClr val="tx1"/>
            </a:solidFill>
          </a:endParaRPr>
        </a:p>
        <a:p>
          <a:pPr marL="0" lvl="0" indent="0" algn="l" defTabSz="1244600" rtl="0">
            <a:lnSpc>
              <a:spcPct val="90000"/>
            </a:lnSpc>
            <a:spcBef>
              <a:spcPct val="0"/>
            </a:spcBef>
            <a:spcAft>
              <a:spcPct val="35000"/>
            </a:spcAft>
            <a:buNone/>
          </a:pPr>
          <a:endParaRPr lang="en-US" sz="2800" b="1" u="sng" kern="1200" dirty="0">
            <a:solidFill>
              <a:srgbClr val="C00000"/>
            </a:solidFill>
          </a:endParaRPr>
        </a:p>
        <a:p>
          <a:pPr marL="0" lvl="0" indent="0" algn="l" defTabSz="1244600" rtl="0">
            <a:lnSpc>
              <a:spcPct val="90000"/>
            </a:lnSpc>
            <a:spcBef>
              <a:spcPct val="0"/>
            </a:spcBef>
            <a:spcAft>
              <a:spcPct val="35000"/>
            </a:spcAft>
            <a:buNone/>
          </a:pPr>
          <a:endParaRPr lang="en-US" sz="2800" b="1" u="sng" kern="1200" dirty="0">
            <a:solidFill>
              <a:srgbClr val="C00000"/>
            </a:solidFill>
          </a:endParaRPr>
        </a:p>
        <a:p>
          <a:pPr marL="0" lvl="0" indent="0" algn="l" defTabSz="1244600" rtl="0">
            <a:lnSpc>
              <a:spcPct val="90000"/>
            </a:lnSpc>
            <a:spcBef>
              <a:spcPct val="0"/>
            </a:spcBef>
            <a:spcAft>
              <a:spcPct val="35000"/>
            </a:spcAft>
            <a:buNone/>
          </a:pPr>
          <a:endParaRPr lang="en-US" sz="2800" b="1" u="sng" kern="1200" dirty="0">
            <a:solidFill>
              <a:srgbClr val="C00000"/>
            </a:solidFill>
          </a:endParaRPr>
        </a:p>
        <a:p>
          <a:pPr marL="0" lvl="0" indent="0" algn="l" defTabSz="1244600" rtl="0">
            <a:lnSpc>
              <a:spcPct val="90000"/>
            </a:lnSpc>
            <a:spcBef>
              <a:spcPct val="0"/>
            </a:spcBef>
            <a:spcAft>
              <a:spcPct val="35000"/>
            </a:spcAft>
            <a:buNone/>
          </a:pPr>
          <a:endParaRPr lang="en-US" sz="2800" b="1" u="sng" kern="1200" dirty="0">
            <a:solidFill>
              <a:srgbClr val="C00000"/>
            </a:solidFill>
          </a:endParaRPr>
        </a:p>
        <a:p>
          <a:pPr marL="0" lvl="0" indent="0" algn="l" defTabSz="1244600" rtl="0">
            <a:lnSpc>
              <a:spcPct val="90000"/>
            </a:lnSpc>
            <a:spcBef>
              <a:spcPct val="0"/>
            </a:spcBef>
            <a:spcAft>
              <a:spcPct val="35000"/>
            </a:spcAft>
            <a:buNone/>
          </a:pPr>
          <a:r>
            <a:rPr lang="en-US" sz="2800" b="1" u="sng" kern="1200" dirty="0">
              <a:solidFill>
                <a:srgbClr val="C00000"/>
              </a:solidFill>
            </a:rPr>
            <a:t>Urinalysis</a:t>
          </a:r>
        </a:p>
        <a:p>
          <a:pPr marL="0" lvl="0" indent="0" algn="l" defTabSz="1244600" rtl="0">
            <a:lnSpc>
              <a:spcPct val="90000"/>
            </a:lnSpc>
            <a:spcBef>
              <a:spcPct val="0"/>
            </a:spcBef>
            <a:spcAft>
              <a:spcPct val="35000"/>
            </a:spcAft>
            <a:buNone/>
          </a:pPr>
          <a:r>
            <a:rPr lang="en-US" sz="2800" b="1" kern="1200" dirty="0">
              <a:solidFill>
                <a:schemeClr val="tx1"/>
              </a:solidFill>
            </a:rPr>
            <a:t>*glucose level </a:t>
          </a:r>
        </a:p>
        <a:p>
          <a:pPr marL="0" lvl="0" indent="0" algn="l" defTabSz="1244600" rtl="0">
            <a:lnSpc>
              <a:spcPct val="90000"/>
            </a:lnSpc>
            <a:spcBef>
              <a:spcPct val="0"/>
            </a:spcBef>
            <a:spcAft>
              <a:spcPct val="35000"/>
            </a:spcAft>
            <a:buNone/>
          </a:pPr>
          <a:r>
            <a:rPr lang="en-US" sz="2800" b="1" kern="1200" dirty="0">
              <a:solidFill>
                <a:schemeClr val="tx1"/>
              </a:solidFill>
            </a:rPr>
            <a:t>*urinary 4-hydroxy-phenylacetic acid  </a:t>
          </a:r>
        </a:p>
        <a:p>
          <a:pPr marL="0" lvl="0" indent="0" algn="l" defTabSz="1244600" rtl="0">
            <a:lnSpc>
              <a:spcPct val="90000"/>
            </a:lnSpc>
            <a:spcBef>
              <a:spcPct val="0"/>
            </a:spcBef>
            <a:spcAft>
              <a:spcPct val="35000"/>
            </a:spcAft>
            <a:buNone/>
          </a:pPr>
          <a:r>
            <a:rPr lang="en-US" sz="2800" b="1" kern="1200" dirty="0">
              <a:solidFill>
                <a:schemeClr val="tx1"/>
              </a:solidFill>
            </a:rPr>
            <a:t>(</a:t>
          </a:r>
          <a:r>
            <a:rPr lang="en-US" sz="2800" b="1" kern="1200" dirty="0"/>
            <a:t>bacterial over growth syndrome) </a:t>
          </a:r>
          <a:endParaRPr lang="en-US" sz="2800" b="1" kern="1200" dirty="0">
            <a:solidFill>
              <a:schemeClr val="tx1"/>
            </a:solidFill>
          </a:endParaRPr>
        </a:p>
        <a:p>
          <a:pPr marL="0" lvl="0" indent="0" algn="l" defTabSz="1244600" rtl="0">
            <a:lnSpc>
              <a:spcPct val="90000"/>
            </a:lnSpc>
            <a:spcBef>
              <a:spcPct val="0"/>
            </a:spcBef>
            <a:spcAft>
              <a:spcPct val="35000"/>
            </a:spcAft>
            <a:buNone/>
          </a:pPr>
          <a:endParaRPr lang="en-US" sz="2800" b="1" kern="1200" dirty="0">
            <a:solidFill>
              <a:schemeClr val="tx1"/>
            </a:solidFill>
          </a:endParaRPr>
        </a:p>
        <a:p>
          <a:pPr marL="0" lvl="0" indent="0" algn="ctr" defTabSz="1244600" rtl="0">
            <a:lnSpc>
              <a:spcPct val="90000"/>
            </a:lnSpc>
            <a:spcBef>
              <a:spcPct val="0"/>
            </a:spcBef>
            <a:spcAft>
              <a:spcPct val="35000"/>
            </a:spcAft>
            <a:buNone/>
          </a:pPr>
          <a:endParaRPr lang="en-US" sz="2800" b="1" kern="1200" dirty="0">
            <a:solidFill>
              <a:schemeClr val="tx1"/>
            </a:solidFill>
          </a:endParaRPr>
        </a:p>
        <a:p>
          <a:pPr marL="0" lvl="0" indent="0" algn="ctr" defTabSz="1244600" rtl="0">
            <a:lnSpc>
              <a:spcPct val="90000"/>
            </a:lnSpc>
            <a:spcBef>
              <a:spcPct val="0"/>
            </a:spcBef>
            <a:spcAft>
              <a:spcPct val="35000"/>
            </a:spcAft>
            <a:buNone/>
          </a:pPr>
          <a:endParaRPr lang="en-US" sz="2800" b="1" kern="1200" dirty="0">
            <a:solidFill>
              <a:schemeClr val="tx1"/>
            </a:solidFill>
          </a:endParaRPr>
        </a:p>
        <a:p>
          <a:pPr marL="0" lvl="0" indent="0" algn="ctr" defTabSz="1244600" rtl="0">
            <a:lnSpc>
              <a:spcPct val="90000"/>
            </a:lnSpc>
            <a:spcBef>
              <a:spcPct val="0"/>
            </a:spcBef>
            <a:spcAft>
              <a:spcPct val="35000"/>
            </a:spcAft>
            <a:buNone/>
          </a:pPr>
          <a:endParaRPr lang="en-US" sz="2800" b="1" kern="1200" dirty="0">
            <a:solidFill>
              <a:schemeClr val="tx1"/>
            </a:solidFill>
          </a:endParaRPr>
        </a:p>
        <a:p>
          <a:pPr marL="0" lvl="0" indent="0" algn="ctr" defTabSz="1244600" rtl="0">
            <a:lnSpc>
              <a:spcPct val="90000"/>
            </a:lnSpc>
            <a:spcBef>
              <a:spcPct val="0"/>
            </a:spcBef>
            <a:spcAft>
              <a:spcPct val="35000"/>
            </a:spcAft>
            <a:buNone/>
          </a:pPr>
          <a:endParaRPr lang="en-US" sz="2800" b="1" kern="1200" dirty="0">
            <a:solidFill>
              <a:schemeClr val="tx1"/>
            </a:solidFill>
          </a:endParaRPr>
        </a:p>
        <a:p>
          <a:pPr marL="0" lvl="0" indent="0" algn="ctr" defTabSz="1244600" rtl="0">
            <a:lnSpc>
              <a:spcPct val="90000"/>
            </a:lnSpc>
            <a:spcBef>
              <a:spcPct val="0"/>
            </a:spcBef>
            <a:spcAft>
              <a:spcPct val="35000"/>
            </a:spcAft>
            <a:buNone/>
          </a:pPr>
          <a:endParaRPr lang="en-US" sz="2800" b="1" kern="1200" dirty="0">
            <a:solidFill>
              <a:schemeClr val="tx1"/>
            </a:solidFill>
          </a:endParaRPr>
        </a:p>
        <a:p>
          <a:pPr marL="0" lvl="0" indent="0" algn="ctr" defTabSz="1244600" rtl="0">
            <a:lnSpc>
              <a:spcPct val="90000"/>
            </a:lnSpc>
            <a:spcBef>
              <a:spcPct val="0"/>
            </a:spcBef>
            <a:spcAft>
              <a:spcPct val="35000"/>
            </a:spcAft>
            <a:buNone/>
          </a:pPr>
          <a:endParaRPr lang="en-US" sz="2800" b="1" kern="1200" dirty="0">
            <a:solidFill>
              <a:schemeClr val="tx1"/>
            </a:solidFill>
          </a:endParaRPr>
        </a:p>
        <a:p>
          <a:pPr marL="0" lvl="0" indent="0" algn="ctr" defTabSz="1244600" rtl="0">
            <a:lnSpc>
              <a:spcPct val="90000"/>
            </a:lnSpc>
            <a:spcBef>
              <a:spcPct val="0"/>
            </a:spcBef>
            <a:spcAft>
              <a:spcPct val="35000"/>
            </a:spcAft>
            <a:buNone/>
          </a:pPr>
          <a:r>
            <a:rPr lang="en-US" sz="2800" b="1" kern="1200" dirty="0">
              <a:solidFill>
                <a:schemeClr val="tx1"/>
              </a:solidFill>
            </a:rPr>
            <a:t> </a:t>
          </a:r>
          <a:endParaRPr lang="ar-IQ" sz="2800" b="1" kern="1200" dirty="0">
            <a:solidFill>
              <a:schemeClr val="tx1"/>
            </a:solidFill>
          </a:endParaRPr>
        </a:p>
      </dsp:txBody>
      <dsp:txXfrm>
        <a:off x="4946679" y="1189658"/>
        <a:ext cx="4194603" cy="4649437"/>
      </dsp:txXfrm>
    </dsp:sp>
    <dsp:sp modelId="{BC8B6506-D12F-4ED2-8FB5-22BCC0391D13}">
      <dsp:nvSpPr>
        <dsp:cNvPr id="0" name=""/>
        <dsp:cNvSpPr/>
      </dsp:nvSpPr>
      <dsp:spPr>
        <a:xfrm>
          <a:off x="9000987" y="5529682"/>
          <a:ext cx="143012" cy="185358"/>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12FEA-88A9-4FC1-A025-9D257361E562}">
      <dsp:nvSpPr>
        <dsp:cNvPr id="0" name=""/>
        <dsp:cNvSpPr/>
      </dsp:nvSpPr>
      <dsp:spPr>
        <a:xfrm>
          <a:off x="0" y="421479"/>
          <a:ext cx="9144000" cy="364348"/>
        </a:xfrm>
        <a:prstGeom prst="roundRect">
          <a:avLst>
            <a:gd name="adj" fmla="val 10000"/>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BD3843FA-AC27-4D63-84AD-F657D4B6C3D9}">
      <dsp:nvSpPr>
        <dsp:cNvPr id="0" name=""/>
        <dsp:cNvSpPr/>
      </dsp:nvSpPr>
      <dsp:spPr>
        <a:xfrm>
          <a:off x="967461" y="147074"/>
          <a:ext cx="72588" cy="1094901"/>
        </a:xfrm>
        <a:prstGeom prst="roundRect">
          <a:avLst>
            <a:gd name="adj" fmla="val 10000"/>
          </a:avLst>
        </a:prstGeom>
        <a:solidFill>
          <a:schemeClr val="accent3">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AC4AECB-C614-43B2-ABBA-4D364BFDF49D}">
      <dsp:nvSpPr>
        <dsp:cNvPr id="0" name=""/>
        <dsp:cNvSpPr/>
      </dsp:nvSpPr>
      <dsp:spPr>
        <a:xfrm rot="10800000">
          <a:off x="24062" y="1285883"/>
          <a:ext cx="1441408" cy="2032831"/>
        </a:xfrm>
        <a:prstGeom prst="round2SameRect">
          <a:avLst>
            <a:gd name="adj1" fmla="val 10500"/>
            <a:gd name="adj2" fmla="val 0"/>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rtl="1">
            <a:lnSpc>
              <a:spcPct val="90000"/>
            </a:lnSpc>
            <a:spcBef>
              <a:spcPct val="0"/>
            </a:spcBef>
            <a:spcAft>
              <a:spcPct val="35000"/>
            </a:spcAft>
            <a:buNone/>
          </a:pPr>
          <a:r>
            <a:rPr lang="en-US" sz="1800" b="1" kern="1200" dirty="0">
              <a:latin typeface="Times New Roman" pitchFamily="18" charset="0"/>
            </a:rPr>
            <a:t>Infective agents </a:t>
          </a:r>
        </a:p>
        <a:p>
          <a:pPr marL="0" lvl="0" indent="0" algn="ctr" defTabSz="800100" rtl="1">
            <a:lnSpc>
              <a:spcPct val="90000"/>
            </a:lnSpc>
            <a:spcBef>
              <a:spcPct val="0"/>
            </a:spcBef>
            <a:spcAft>
              <a:spcPct val="35000"/>
            </a:spcAft>
            <a:buNone/>
          </a:pPr>
          <a:endParaRPr lang="ar-IQ" sz="1800" b="1" kern="1200" dirty="0">
            <a:latin typeface="Times New Roman" pitchFamily="18" charset="0"/>
          </a:endParaRPr>
        </a:p>
        <a:p>
          <a:pPr marL="0" lvl="0" indent="0" algn="ctr" defTabSz="800100" rtl="1">
            <a:lnSpc>
              <a:spcPct val="90000"/>
            </a:lnSpc>
            <a:spcBef>
              <a:spcPct val="0"/>
            </a:spcBef>
            <a:spcAft>
              <a:spcPct val="35000"/>
            </a:spcAft>
            <a:buNone/>
          </a:pPr>
          <a:endParaRPr lang="en-US" sz="1800" b="1" kern="1200" dirty="0">
            <a:latin typeface="Times New Roman" pitchFamily="18" charset="0"/>
          </a:endParaRPr>
        </a:p>
        <a:p>
          <a:pPr marL="0" lvl="0" indent="0" algn="ctr" defTabSz="800100" rtl="1">
            <a:lnSpc>
              <a:spcPct val="90000"/>
            </a:lnSpc>
            <a:spcBef>
              <a:spcPct val="0"/>
            </a:spcBef>
            <a:spcAft>
              <a:spcPct val="35000"/>
            </a:spcAft>
            <a:buNone/>
          </a:pPr>
          <a:r>
            <a:rPr lang="en-US" sz="1800" b="1" kern="1200" dirty="0">
              <a:solidFill>
                <a:srgbClr val="FF0000"/>
              </a:solidFill>
              <a:latin typeface="Times New Roman" pitchFamily="18" charset="0"/>
            </a:rPr>
            <a:t>TB </a:t>
          </a:r>
          <a:br>
            <a:rPr lang="en-US" sz="1800" b="1" kern="1200" dirty="0">
              <a:solidFill>
                <a:srgbClr val="FF0000"/>
              </a:solidFill>
              <a:latin typeface="Times New Roman" pitchFamily="18" charset="0"/>
            </a:rPr>
          </a:br>
          <a:r>
            <a:rPr lang="en-US" sz="1800" b="1" i="0" kern="1200" dirty="0" err="1">
              <a:solidFill>
                <a:srgbClr val="FF0000"/>
              </a:solidFill>
              <a:latin typeface="Times New Roman" pitchFamily="18" charset="0"/>
            </a:rPr>
            <a:t>Giardia</a:t>
          </a:r>
          <a:endParaRPr lang="ar-IQ" kern="1200" dirty="0">
            <a:solidFill>
              <a:srgbClr val="FF0000"/>
            </a:solidFill>
          </a:endParaRPr>
        </a:p>
      </dsp:txBody>
      <dsp:txXfrm rot="10800000">
        <a:off x="68390" y="1285883"/>
        <a:ext cx="1352752" cy="1988503"/>
      </dsp:txXfrm>
    </dsp:sp>
    <dsp:sp modelId="{65A8D7E0-9A84-4B32-9E3B-276BCE9A41D9}">
      <dsp:nvSpPr>
        <dsp:cNvPr id="0" name=""/>
        <dsp:cNvSpPr/>
      </dsp:nvSpPr>
      <dsp:spPr>
        <a:xfrm>
          <a:off x="2421312" y="130459"/>
          <a:ext cx="72588" cy="1094901"/>
        </a:xfrm>
        <a:prstGeom prst="roundRect">
          <a:avLst>
            <a:gd name="adj" fmla="val 10000"/>
          </a:avLst>
        </a:prstGeom>
        <a:solidFill>
          <a:schemeClr val="accent3">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9643EBD-1F30-40BB-8A89-E6A87E7941C6}">
      <dsp:nvSpPr>
        <dsp:cNvPr id="0" name=""/>
        <dsp:cNvSpPr/>
      </dsp:nvSpPr>
      <dsp:spPr>
        <a:xfrm rot="10800000">
          <a:off x="1561060" y="1250162"/>
          <a:ext cx="1451775" cy="2099291"/>
        </a:xfrm>
        <a:prstGeom prst="round2SameRect">
          <a:avLst>
            <a:gd name="adj1" fmla="val 10500"/>
            <a:gd name="adj2" fmla="val 0"/>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rtl="1">
            <a:lnSpc>
              <a:spcPct val="90000"/>
            </a:lnSpc>
            <a:spcBef>
              <a:spcPct val="0"/>
            </a:spcBef>
            <a:spcAft>
              <a:spcPct val="35000"/>
            </a:spcAft>
            <a:buNone/>
          </a:pPr>
          <a:r>
            <a:rPr lang="en-US" sz="1800" b="1" kern="1200" dirty="0">
              <a:latin typeface="Times New Roman" pitchFamily="18" charset="0"/>
            </a:rPr>
            <a:t>Structural defects</a:t>
          </a:r>
        </a:p>
        <a:p>
          <a:pPr marL="0" lvl="0" indent="0" algn="ctr" defTabSz="800100" rtl="1">
            <a:lnSpc>
              <a:spcPct val="90000"/>
            </a:lnSpc>
            <a:spcBef>
              <a:spcPct val="0"/>
            </a:spcBef>
            <a:spcAft>
              <a:spcPct val="35000"/>
            </a:spcAft>
            <a:buNone/>
          </a:pPr>
          <a:endParaRPr lang="ar-IQ" sz="1800" b="1" kern="1200" dirty="0">
            <a:latin typeface="Times New Roman" pitchFamily="18" charset="0"/>
          </a:endParaRPr>
        </a:p>
        <a:p>
          <a:pPr marL="0" lvl="0" indent="0" algn="ctr" defTabSz="800100" rtl="1">
            <a:lnSpc>
              <a:spcPct val="90000"/>
            </a:lnSpc>
            <a:spcBef>
              <a:spcPct val="0"/>
            </a:spcBef>
            <a:spcAft>
              <a:spcPct val="35000"/>
            </a:spcAft>
            <a:buNone/>
          </a:pPr>
          <a:endParaRPr lang="en-US" sz="1800" b="1" kern="1200" dirty="0">
            <a:latin typeface="Times New Roman" pitchFamily="18" charset="0"/>
          </a:endParaRPr>
        </a:p>
        <a:p>
          <a:pPr marL="0" lvl="0" indent="0" algn="ctr" defTabSz="800100" rtl="0">
            <a:lnSpc>
              <a:spcPct val="90000"/>
            </a:lnSpc>
            <a:spcBef>
              <a:spcPct val="0"/>
            </a:spcBef>
            <a:spcAft>
              <a:spcPct val="35000"/>
            </a:spcAft>
            <a:buNone/>
          </a:pPr>
          <a:r>
            <a:rPr lang="en-US" sz="1800" b="1" kern="1200" dirty="0" err="1">
              <a:solidFill>
                <a:srgbClr val="FF0000"/>
              </a:solidFill>
              <a:latin typeface="Times New Roman" pitchFamily="18" charset="0"/>
            </a:rPr>
            <a:t>Crohn’s</a:t>
          </a:r>
          <a:endParaRPr lang="en-US" sz="1800" b="1" kern="1200" dirty="0">
            <a:solidFill>
              <a:srgbClr val="FF0000"/>
            </a:solidFill>
            <a:latin typeface="Times New Roman" pitchFamily="18" charset="0"/>
          </a:endParaRPr>
        </a:p>
        <a:p>
          <a:pPr marL="0" lvl="0" indent="0" algn="ctr" defTabSz="800100" rtl="0">
            <a:lnSpc>
              <a:spcPct val="90000"/>
            </a:lnSpc>
            <a:spcBef>
              <a:spcPct val="0"/>
            </a:spcBef>
            <a:spcAft>
              <a:spcPct val="35000"/>
            </a:spcAft>
            <a:buNone/>
          </a:pPr>
          <a:r>
            <a:rPr lang="en-US" sz="1800" b="1" kern="1200" dirty="0">
              <a:solidFill>
                <a:srgbClr val="FF0000"/>
              </a:solidFill>
              <a:latin typeface="Times New Roman" pitchFamily="18" charset="0"/>
            </a:rPr>
            <a:t>disease</a:t>
          </a:r>
          <a:br>
            <a:rPr lang="en-US" sz="1800" b="1" kern="1200" dirty="0">
              <a:solidFill>
                <a:srgbClr val="FF0000"/>
              </a:solidFill>
              <a:latin typeface="Times New Roman" pitchFamily="18" charset="0"/>
            </a:rPr>
          </a:br>
          <a:endParaRPr lang="ar-IQ" b="1" kern="1200" dirty="0">
            <a:solidFill>
              <a:srgbClr val="FF0000"/>
            </a:solidFill>
          </a:endParaRPr>
        </a:p>
      </dsp:txBody>
      <dsp:txXfrm rot="10800000">
        <a:off x="1605707" y="1250162"/>
        <a:ext cx="1362481" cy="2054644"/>
      </dsp:txXfrm>
    </dsp:sp>
    <dsp:sp modelId="{45CCAF79-BDA0-438B-9F4F-1E137452575C}">
      <dsp:nvSpPr>
        <dsp:cNvPr id="0" name=""/>
        <dsp:cNvSpPr/>
      </dsp:nvSpPr>
      <dsp:spPr>
        <a:xfrm>
          <a:off x="3880347" y="138940"/>
          <a:ext cx="72588" cy="1094901"/>
        </a:xfrm>
        <a:prstGeom prst="roundRect">
          <a:avLst>
            <a:gd name="adj" fmla="val 10000"/>
          </a:avLst>
        </a:prstGeom>
        <a:solidFill>
          <a:schemeClr val="accent3">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D19F4A1-C0E4-4341-BA71-55CC2892F058}">
      <dsp:nvSpPr>
        <dsp:cNvPr id="0" name=""/>
        <dsp:cNvSpPr/>
      </dsp:nvSpPr>
      <dsp:spPr>
        <a:xfrm rot="10800000">
          <a:off x="3043417" y="1250166"/>
          <a:ext cx="1451775" cy="2065367"/>
        </a:xfrm>
        <a:prstGeom prst="round2SameRect">
          <a:avLst>
            <a:gd name="adj1" fmla="val 10500"/>
            <a:gd name="adj2" fmla="val 0"/>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rtl="1">
            <a:lnSpc>
              <a:spcPct val="90000"/>
            </a:lnSpc>
            <a:spcBef>
              <a:spcPct val="0"/>
            </a:spcBef>
            <a:spcAft>
              <a:spcPct val="35000"/>
            </a:spcAft>
            <a:buNone/>
          </a:pPr>
          <a:r>
            <a:rPr lang="en-US" sz="1800" b="1" kern="1200" dirty="0">
              <a:latin typeface="Times New Roman" pitchFamily="18" charset="0"/>
            </a:rPr>
            <a:t>Mucosal abnormality</a:t>
          </a:r>
        </a:p>
        <a:p>
          <a:pPr marL="0" lvl="0" indent="0" algn="ctr" defTabSz="800100" rtl="1">
            <a:lnSpc>
              <a:spcPct val="90000"/>
            </a:lnSpc>
            <a:spcBef>
              <a:spcPct val="0"/>
            </a:spcBef>
            <a:spcAft>
              <a:spcPct val="35000"/>
            </a:spcAft>
            <a:buNone/>
          </a:pPr>
          <a:endParaRPr lang="ar-IQ" b="1" kern="1200" dirty="0"/>
        </a:p>
        <a:p>
          <a:pPr marL="0" lvl="0" indent="0" algn="ctr" defTabSz="800100" rtl="1">
            <a:lnSpc>
              <a:spcPct val="90000"/>
            </a:lnSpc>
            <a:spcBef>
              <a:spcPct val="0"/>
            </a:spcBef>
            <a:spcAft>
              <a:spcPct val="35000"/>
            </a:spcAft>
            <a:buNone/>
          </a:pPr>
          <a:r>
            <a:rPr lang="en-US" b="1" kern="1200" dirty="0" err="1">
              <a:solidFill>
                <a:srgbClr val="FF0000"/>
              </a:solidFill>
            </a:rPr>
            <a:t>Coeliac</a:t>
          </a:r>
          <a:r>
            <a:rPr lang="en-US" b="1" kern="1200" dirty="0">
              <a:solidFill>
                <a:srgbClr val="FF0000"/>
              </a:solidFill>
            </a:rPr>
            <a:t> disease</a:t>
          </a:r>
          <a:endParaRPr lang="ar-IQ" b="1" kern="1200" dirty="0">
            <a:solidFill>
              <a:srgbClr val="FF0000"/>
            </a:solidFill>
          </a:endParaRPr>
        </a:p>
      </dsp:txBody>
      <dsp:txXfrm rot="10800000">
        <a:off x="3088064" y="1250166"/>
        <a:ext cx="1362481" cy="2020720"/>
      </dsp:txXfrm>
    </dsp:sp>
    <dsp:sp modelId="{948A19D0-FD0D-49F2-87EE-CDC82C999A4D}">
      <dsp:nvSpPr>
        <dsp:cNvPr id="0" name=""/>
        <dsp:cNvSpPr/>
      </dsp:nvSpPr>
      <dsp:spPr>
        <a:xfrm>
          <a:off x="5313061" y="131207"/>
          <a:ext cx="72588" cy="1094901"/>
        </a:xfrm>
        <a:prstGeom prst="roundRect">
          <a:avLst>
            <a:gd name="adj" fmla="val 10000"/>
          </a:avLst>
        </a:prstGeom>
        <a:solidFill>
          <a:schemeClr val="accent3">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75D6A47-1AB4-40C0-ACC1-53ED1B70BB13}">
      <dsp:nvSpPr>
        <dsp:cNvPr id="0" name=""/>
        <dsp:cNvSpPr/>
      </dsp:nvSpPr>
      <dsp:spPr>
        <a:xfrm rot="10800000">
          <a:off x="4525774" y="1250162"/>
          <a:ext cx="1399135" cy="2096298"/>
        </a:xfrm>
        <a:prstGeom prst="round2SameRect">
          <a:avLst>
            <a:gd name="adj1" fmla="val 10500"/>
            <a:gd name="adj2" fmla="val 0"/>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rtl="1">
            <a:lnSpc>
              <a:spcPct val="90000"/>
            </a:lnSpc>
            <a:spcBef>
              <a:spcPct val="0"/>
            </a:spcBef>
            <a:spcAft>
              <a:spcPct val="35000"/>
            </a:spcAft>
            <a:buNone/>
          </a:pPr>
          <a:r>
            <a:rPr lang="en-US" sz="1800" b="1" kern="1200" dirty="0">
              <a:latin typeface="Times New Roman" pitchFamily="18" charset="0"/>
            </a:rPr>
            <a:t>Enzyme deficiencies</a:t>
          </a:r>
        </a:p>
        <a:p>
          <a:pPr marL="0" lvl="0" indent="0" algn="ctr" defTabSz="800100" rtl="1">
            <a:lnSpc>
              <a:spcPct val="90000"/>
            </a:lnSpc>
            <a:spcBef>
              <a:spcPct val="0"/>
            </a:spcBef>
            <a:spcAft>
              <a:spcPct val="35000"/>
            </a:spcAft>
            <a:buNone/>
          </a:pPr>
          <a:r>
            <a:rPr lang="en-US" sz="1800" b="1" kern="1200" dirty="0">
              <a:latin typeface="Times New Roman" pitchFamily="18" charset="0"/>
            </a:rPr>
            <a:t> </a:t>
          </a:r>
          <a:br>
            <a:rPr lang="en-US" sz="1800" b="1" kern="1200" dirty="0">
              <a:latin typeface="Times New Roman" pitchFamily="18" charset="0"/>
            </a:rPr>
          </a:br>
          <a:r>
            <a:rPr lang="en-US" sz="1800" b="1" kern="1200" dirty="0">
              <a:solidFill>
                <a:srgbClr val="FF0000"/>
              </a:solidFill>
              <a:latin typeface="Times New Roman" pitchFamily="18" charset="0"/>
            </a:rPr>
            <a:t>lactose intolerance</a:t>
          </a:r>
          <a:endParaRPr lang="ar-IQ" sz="1600" b="1" kern="1200" dirty="0">
            <a:solidFill>
              <a:srgbClr val="FF0000"/>
            </a:solidFill>
          </a:endParaRPr>
        </a:p>
      </dsp:txBody>
      <dsp:txXfrm rot="10800000">
        <a:off x="4568802" y="1250162"/>
        <a:ext cx="1313079" cy="2053270"/>
      </dsp:txXfrm>
    </dsp:sp>
    <dsp:sp modelId="{B2B1564F-7B05-46E8-A28A-BD7586A509F7}">
      <dsp:nvSpPr>
        <dsp:cNvPr id="0" name=""/>
        <dsp:cNvSpPr/>
      </dsp:nvSpPr>
      <dsp:spPr>
        <a:xfrm>
          <a:off x="6692754" y="131207"/>
          <a:ext cx="72588" cy="1094901"/>
        </a:xfrm>
        <a:prstGeom prst="roundRect">
          <a:avLst>
            <a:gd name="adj" fmla="val 10000"/>
          </a:avLst>
        </a:prstGeom>
        <a:solidFill>
          <a:schemeClr val="accent3">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9416852-1011-4151-9B96-3E9113AA8C7E}">
      <dsp:nvSpPr>
        <dsp:cNvPr id="0" name=""/>
        <dsp:cNvSpPr/>
      </dsp:nvSpPr>
      <dsp:spPr>
        <a:xfrm rot="10800000">
          <a:off x="5943680" y="1250162"/>
          <a:ext cx="1345730" cy="2096298"/>
        </a:xfrm>
        <a:prstGeom prst="round2SameRect">
          <a:avLst>
            <a:gd name="adj1" fmla="val 10500"/>
            <a:gd name="adj2" fmla="val 0"/>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rtl="1">
            <a:lnSpc>
              <a:spcPct val="90000"/>
            </a:lnSpc>
            <a:spcBef>
              <a:spcPct val="0"/>
            </a:spcBef>
            <a:spcAft>
              <a:spcPct val="35000"/>
            </a:spcAft>
            <a:buNone/>
          </a:pPr>
          <a:r>
            <a:rPr lang="en-US" sz="1800" b="1" kern="1200" dirty="0">
              <a:latin typeface="Times New Roman" pitchFamily="18" charset="0"/>
            </a:rPr>
            <a:t>Digestive failure </a:t>
          </a:r>
        </a:p>
        <a:p>
          <a:pPr marL="0" lvl="0" indent="0" algn="ctr" defTabSz="800100" rtl="1">
            <a:lnSpc>
              <a:spcPct val="90000"/>
            </a:lnSpc>
            <a:spcBef>
              <a:spcPct val="0"/>
            </a:spcBef>
            <a:spcAft>
              <a:spcPct val="35000"/>
            </a:spcAft>
            <a:buNone/>
          </a:pPr>
          <a:r>
            <a:rPr lang="en-US" sz="1800" b="1" kern="1200" dirty="0">
              <a:latin typeface="Times New Roman" pitchFamily="18" charset="0"/>
            </a:rPr>
            <a:t> </a:t>
          </a:r>
        </a:p>
        <a:p>
          <a:pPr marL="0" lvl="0" indent="0" algn="ctr" defTabSz="800100" rtl="1">
            <a:lnSpc>
              <a:spcPct val="90000"/>
            </a:lnSpc>
            <a:spcBef>
              <a:spcPct val="0"/>
            </a:spcBef>
            <a:spcAft>
              <a:spcPct val="35000"/>
            </a:spcAft>
            <a:buNone/>
          </a:pPr>
          <a:br>
            <a:rPr lang="en-US" sz="1800" b="1" kern="1200" dirty="0">
              <a:latin typeface="Times New Roman" pitchFamily="18" charset="0"/>
            </a:rPr>
          </a:br>
          <a:r>
            <a:rPr lang="en-US" sz="1800" b="1" kern="1200" dirty="0">
              <a:solidFill>
                <a:srgbClr val="C00000"/>
              </a:solidFill>
              <a:latin typeface="Times New Roman" pitchFamily="18" charset="0"/>
            </a:rPr>
            <a:t>cystic fibrosis</a:t>
          </a:r>
          <a:endParaRPr lang="ar-IQ" b="1" kern="1200" dirty="0">
            <a:solidFill>
              <a:srgbClr val="C00000"/>
            </a:solidFill>
          </a:endParaRPr>
        </a:p>
      </dsp:txBody>
      <dsp:txXfrm rot="10800000">
        <a:off x="5985066" y="1250162"/>
        <a:ext cx="1262958" cy="2054912"/>
      </dsp:txXfrm>
    </dsp:sp>
    <dsp:sp modelId="{6A4FE455-D1FB-4F01-B79A-CA297DCBA3C9}">
      <dsp:nvSpPr>
        <dsp:cNvPr id="0" name=""/>
        <dsp:cNvSpPr/>
      </dsp:nvSpPr>
      <dsp:spPr>
        <a:xfrm>
          <a:off x="8098766" y="131207"/>
          <a:ext cx="72588" cy="1094901"/>
        </a:xfrm>
        <a:prstGeom prst="roundRect">
          <a:avLst>
            <a:gd name="adj" fmla="val 10000"/>
          </a:avLst>
        </a:prstGeom>
        <a:solidFill>
          <a:schemeClr val="accent3">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636CF6C-F9B2-492B-8BA2-7FE2AE88B392}">
      <dsp:nvSpPr>
        <dsp:cNvPr id="0" name=""/>
        <dsp:cNvSpPr/>
      </dsp:nvSpPr>
      <dsp:spPr>
        <a:xfrm rot="10800000">
          <a:off x="7315330" y="1250162"/>
          <a:ext cx="1451775" cy="2096298"/>
        </a:xfrm>
        <a:prstGeom prst="round2SameRect">
          <a:avLst>
            <a:gd name="adj1" fmla="val 10500"/>
            <a:gd name="adj2" fmla="val 0"/>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rtl="1">
            <a:lnSpc>
              <a:spcPct val="90000"/>
            </a:lnSpc>
            <a:spcBef>
              <a:spcPct val="0"/>
            </a:spcBef>
            <a:spcAft>
              <a:spcPct val="35000"/>
            </a:spcAft>
            <a:buNone/>
          </a:pPr>
          <a:r>
            <a:rPr lang="en-US" sz="1800" b="1" kern="1200" dirty="0">
              <a:latin typeface="Times New Roman" pitchFamily="18" charset="0"/>
            </a:rPr>
            <a:t>Systemic disease</a:t>
          </a:r>
        </a:p>
        <a:p>
          <a:pPr marL="0" lvl="0" indent="0" algn="ctr" defTabSz="800100" rtl="1">
            <a:lnSpc>
              <a:spcPct val="90000"/>
            </a:lnSpc>
            <a:spcBef>
              <a:spcPct val="0"/>
            </a:spcBef>
            <a:spcAft>
              <a:spcPct val="35000"/>
            </a:spcAft>
            <a:buNone/>
          </a:pPr>
          <a:endParaRPr lang="ar-IQ" sz="1800" b="1" kern="1200" dirty="0">
            <a:latin typeface="Times New Roman" pitchFamily="18" charset="0"/>
          </a:endParaRPr>
        </a:p>
        <a:p>
          <a:pPr marL="0" lvl="0" indent="0" algn="ctr" defTabSz="800100" rtl="1">
            <a:lnSpc>
              <a:spcPct val="90000"/>
            </a:lnSpc>
            <a:spcBef>
              <a:spcPct val="0"/>
            </a:spcBef>
            <a:spcAft>
              <a:spcPct val="35000"/>
            </a:spcAft>
            <a:buNone/>
          </a:pPr>
          <a:br>
            <a:rPr lang="en-US" sz="1800" b="1" kern="1200" dirty="0">
              <a:latin typeface="Times New Roman" pitchFamily="18" charset="0"/>
            </a:rPr>
          </a:br>
          <a:r>
            <a:rPr lang="en-US" sz="1800" b="1" kern="1200" dirty="0">
              <a:solidFill>
                <a:srgbClr val="C00000"/>
              </a:solidFill>
              <a:latin typeface="Times New Roman" pitchFamily="18" charset="0"/>
            </a:rPr>
            <a:t>Mal-nutrition</a:t>
          </a:r>
          <a:r>
            <a:rPr lang="en-US" sz="1800" b="1" kern="1200" dirty="0">
              <a:latin typeface="Times New Roman" pitchFamily="18" charset="0"/>
            </a:rPr>
            <a:t> </a:t>
          </a:r>
          <a:endParaRPr lang="ar-IQ" b="1" kern="1200" dirty="0"/>
        </a:p>
      </dsp:txBody>
      <dsp:txXfrm rot="10800000">
        <a:off x="7359977" y="1250162"/>
        <a:ext cx="1362481" cy="20516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AA156-319C-4A5B-9F91-8BF1D828E051}">
      <dsp:nvSpPr>
        <dsp:cNvPr id="0" name=""/>
        <dsp:cNvSpPr/>
      </dsp:nvSpPr>
      <dsp:spPr>
        <a:xfrm>
          <a:off x="0" y="22996"/>
          <a:ext cx="8501122" cy="1488287"/>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US" sz="4000" b="1" kern="1200"/>
            <a:t>Medical Care (specific entity) </a:t>
          </a:r>
          <a:endParaRPr lang="ar-IQ" sz="4000" b="1" kern="1200" dirty="0"/>
        </a:p>
      </dsp:txBody>
      <dsp:txXfrm>
        <a:off x="0" y="22996"/>
        <a:ext cx="8501122" cy="1488287"/>
      </dsp:txXfrm>
    </dsp:sp>
    <dsp:sp modelId="{1E839EE4-6109-4F5A-A003-0EFF1E44B3D1}">
      <dsp:nvSpPr>
        <dsp:cNvPr id="0" name=""/>
        <dsp:cNvSpPr/>
      </dsp:nvSpPr>
      <dsp:spPr>
        <a:xfrm>
          <a:off x="2857" y="1544193"/>
          <a:ext cx="2271915" cy="3059582"/>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en-US" sz="2000" b="1" u="sng" kern="1200" dirty="0"/>
            <a:t>bile acid mal-absorption</a:t>
          </a:r>
        </a:p>
        <a:p>
          <a:pPr marL="0" lvl="0" indent="0" algn="ctr" defTabSz="889000" rtl="1">
            <a:lnSpc>
              <a:spcPct val="90000"/>
            </a:lnSpc>
            <a:spcBef>
              <a:spcPct val="0"/>
            </a:spcBef>
            <a:spcAft>
              <a:spcPct val="35000"/>
            </a:spcAft>
            <a:buNone/>
          </a:pPr>
          <a:endParaRPr lang="en-US" sz="2000" b="1" kern="1200" dirty="0"/>
        </a:p>
        <a:p>
          <a:pPr marL="0" lvl="0" indent="0" algn="ctr" defTabSz="889000" rtl="1">
            <a:lnSpc>
              <a:spcPct val="90000"/>
            </a:lnSpc>
            <a:spcBef>
              <a:spcPct val="0"/>
            </a:spcBef>
            <a:spcAft>
              <a:spcPct val="35000"/>
            </a:spcAft>
            <a:buNone/>
          </a:pPr>
          <a:r>
            <a:rPr lang="en-US" sz="2000" b="1" kern="1200" dirty="0" err="1"/>
            <a:t>cholestyramine</a:t>
          </a:r>
          <a:endParaRPr lang="ar-IQ" sz="2000" b="1" kern="1200" dirty="0"/>
        </a:p>
      </dsp:txBody>
      <dsp:txXfrm>
        <a:off x="2857" y="1544193"/>
        <a:ext cx="2271915" cy="3059582"/>
      </dsp:txXfrm>
    </dsp:sp>
    <dsp:sp modelId="{64C9273E-776A-4AA8-91DF-E3AEF4802361}">
      <dsp:nvSpPr>
        <dsp:cNvPr id="0" name=""/>
        <dsp:cNvSpPr/>
      </dsp:nvSpPr>
      <dsp:spPr>
        <a:xfrm>
          <a:off x="2274772" y="1511283"/>
          <a:ext cx="1529620" cy="3125403"/>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dirty="0">
              <a:solidFill>
                <a:srgbClr val="FFFF00"/>
              </a:solidFill>
              <a:hlinkClick xmlns:r="http://schemas.openxmlformats.org/officeDocument/2006/relationships" r:id="rId1"/>
            </a:rPr>
            <a:t>Celiac </a:t>
          </a:r>
          <a:endParaRPr lang="ar-IQ" sz="1800" b="1" kern="1200" dirty="0">
            <a:solidFill>
              <a:srgbClr val="FFFF00"/>
            </a:solidFill>
            <a:hlinkClick xmlns:r="http://schemas.openxmlformats.org/officeDocument/2006/relationships" r:id="rId1"/>
          </a:endParaRPr>
        </a:p>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dirty="0">
              <a:solidFill>
                <a:srgbClr val="FFFF00"/>
              </a:solidFill>
              <a:hlinkClick xmlns:r="http://schemas.openxmlformats.org/officeDocument/2006/relationships" r:id="rId1"/>
            </a:rPr>
            <a:t>Disease</a:t>
          </a:r>
          <a:endParaRPr lang="en-US" sz="1800" b="1" kern="1200" dirty="0">
            <a:solidFill>
              <a:srgbClr val="FFFF00"/>
            </a:solidFill>
          </a:endParaRPr>
        </a:p>
        <a:p>
          <a:pPr lvl="0" algn="ctr" defTabSz="800100" rtl="1">
            <a:lnSpc>
              <a:spcPct val="90000"/>
            </a:lnSpc>
            <a:spcBef>
              <a:spcPct val="0"/>
            </a:spcBef>
            <a:spcAft>
              <a:spcPct val="35000"/>
            </a:spcAft>
            <a:buNone/>
          </a:pPr>
          <a:endParaRPr lang="en-US" sz="1800" b="1" kern="1200" dirty="0"/>
        </a:p>
        <a:p>
          <a:pPr lvl="0" algn="ctr" defTabSz="800100" rtl="1">
            <a:lnSpc>
              <a:spcPct val="90000"/>
            </a:lnSpc>
            <a:spcBef>
              <a:spcPct val="0"/>
            </a:spcBef>
            <a:spcAft>
              <a:spcPct val="35000"/>
            </a:spcAft>
            <a:buNone/>
          </a:pPr>
          <a:r>
            <a:rPr lang="en-US" sz="1800" b="1" kern="1200" dirty="0"/>
            <a:t>gluten-free diet</a:t>
          </a:r>
        </a:p>
        <a:p>
          <a:pPr lvl="0" algn="ctr" defTabSz="800100" rtl="1">
            <a:lnSpc>
              <a:spcPct val="90000"/>
            </a:lnSpc>
            <a:spcBef>
              <a:spcPct val="0"/>
            </a:spcBef>
            <a:spcAft>
              <a:spcPct val="35000"/>
            </a:spcAft>
            <a:buNone/>
          </a:pPr>
          <a:endParaRPr lang="en-US" sz="1800" b="1" kern="1200" dirty="0">
            <a:hlinkClick xmlns:r="http://schemas.openxmlformats.org/officeDocument/2006/relationships" r:id="rId1"/>
          </a:endParaRPr>
        </a:p>
        <a:p>
          <a:pPr lvl="0" algn="ctr" defTabSz="800100" rtl="1">
            <a:lnSpc>
              <a:spcPct val="90000"/>
            </a:lnSpc>
            <a:spcBef>
              <a:spcPct val="0"/>
            </a:spcBef>
            <a:spcAft>
              <a:spcPct val="35000"/>
            </a:spcAft>
            <a:buNone/>
          </a:pPr>
          <a:endParaRPr lang="ar-IQ" sz="1800" b="1" kern="1200" dirty="0"/>
        </a:p>
      </dsp:txBody>
      <dsp:txXfrm>
        <a:off x="2274772" y="1511283"/>
        <a:ext cx="1529620" cy="3125403"/>
      </dsp:txXfrm>
    </dsp:sp>
    <dsp:sp modelId="{5540EA11-B6FE-4CBE-8114-0A4E5634AF50}">
      <dsp:nvSpPr>
        <dsp:cNvPr id="0" name=""/>
        <dsp:cNvSpPr/>
      </dsp:nvSpPr>
      <dsp:spPr>
        <a:xfrm>
          <a:off x="3804393" y="1511283"/>
          <a:ext cx="1693504" cy="3125403"/>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2000" b="1" u="sng" kern="1200"/>
            <a:t>bacterial overgrowth</a:t>
          </a:r>
          <a:endParaRPr lang="ar-IQ" sz="2000" b="1" u="sng" kern="1200"/>
        </a:p>
        <a:p>
          <a:pPr marL="0" marR="0" lvl="0" indent="0" algn="ctr" defTabSz="914400" rtl="1" eaLnBrk="1" fontAlgn="auto" latinLnBrk="0" hangingPunct="1">
            <a:lnSpc>
              <a:spcPct val="100000"/>
            </a:lnSpc>
            <a:spcBef>
              <a:spcPct val="0"/>
            </a:spcBef>
            <a:spcAft>
              <a:spcPts val="0"/>
            </a:spcAft>
            <a:buClrTx/>
            <a:buSzTx/>
            <a:buFontTx/>
            <a:buNone/>
            <a:tabLst/>
            <a:defRPr/>
          </a:pPr>
          <a:endParaRPr lang="en-US" sz="2000" b="1" kern="1200"/>
        </a:p>
        <a:p>
          <a:pPr marL="0" marR="0" lvl="0" indent="0" algn="ctr" defTabSz="914400" rtl="1" eaLnBrk="1" fontAlgn="auto" latinLnBrk="0" hangingPunct="1">
            <a:lnSpc>
              <a:spcPct val="100000"/>
            </a:lnSpc>
            <a:spcBef>
              <a:spcPct val="0"/>
            </a:spcBef>
            <a:spcAft>
              <a:spcPts val="0"/>
            </a:spcAft>
            <a:buClrTx/>
            <a:buSzTx/>
            <a:buFontTx/>
            <a:buNone/>
            <a:tabLst/>
            <a:defRPr/>
          </a:pPr>
          <a:r>
            <a:rPr lang="en-US" sz="2000" b="1" kern="1200"/>
            <a:t>oral broad-spectrum antibiotics</a:t>
          </a:r>
        </a:p>
        <a:p>
          <a:pPr lvl="0" algn="ctr" defTabSz="889000" rtl="1">
            <a:lnSpc>
              <a:spcPct val="90000"/>
            </a:lnSpc>
            <a:spcBef>
              <a:spcPct val="0"/>
            </a:spcBef>
            <a:spcAft>
              <a:spcPct val="35000"/>
            </a:spcAft>
            <a:buNone/>
          </a:pPr>
          <a:endParaRPr lang="en-US" sz="2000" b="1" kern="1200" dirty="0"/>
        </a:p>
      </dsp:txBody>
      <dsp:txXfrm>
        <a:off x="3804393" y="1511283"/>
        <a:ext cx="1693504" cy="3125403"/>
      </dsp:txXfrm>
    </dsp:sp>
    <dsp:sp modelId="{B3593896-2E04-44AC-BA11-B74C96D81E67}">
      <dsp:nvSpPr>
        <dsp:cNvPr id="0" name=""/>
        <dsp:cNvSpPr/>
      </dsp:nvSpPr>
      <dsp:spPr>
        <a:xfrm>
          <a:off x="5497897" y="1511283"/>
          <a:ext cx="1470745" cy="3125403"/>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US" sz="1800" b="1" kern="1200"/>
            <a:t>pancreatic enzymes</a:t>
          </a:r>
          <a:endParaRPr lang="ar-IQ" sz="1800" b="1" kern="1200" dirty="0"/>
        </a:p>
      </dsp:txBody>
      <dsp:txXfrm>
        <a:off x="5497897" y="1511283"/>
        <a:ext cx="1470745" cy="3125403"/>
      </dsp:txXfrm>
    </dsp:sp>
    <dsp:sp modelId="{2F25CF50-D1C2-42AC-AC3E-7B648E55AECE}">
      <dsp:nvSpPr>
        <dsp:cNvPr id="0" name=""/>
        <dsp:cNvSpPr/>
      </dsp:nvSpPr>
      <dsp:spPr>
        <a:xfrm>
          <a:off x="6971501" y="1521222"/>
          <a:ext cx="1529620" cy="3125403"/>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u="sng" kern="1200"/>
            <a:t>food allergic</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1800" b="1" kern="1200"/>
            <a:t> </a:t>
          </a:r>
          <a:endParaRPr lang="ar-IQ" sz="1800" b="1" kern="1200"/>
        </a:p>
        <a:p>
          <a:pPr lvl="0" algn="ctr" defTabSz="800100" rtl="1">
            <a:lnSpc>
              <a:spcPct val="90000"/>
            </a:lnSpc>
            <a:spcBef>
              <a:spcPct val="0"/>
            </a:spcBef>
            <a:spcAft>
              <a:spcPct val="35000"/>
            </a:spcAft>
            <a:buNone/>
          </a:pPr>
          <a:r>
            <a:rPr lang="en-US" sz="1800" b="1" kern="1200"/>
            <a:t>elimination diet</a:t>
          </a:r>
          <a:endParaRPr lang="en-US" sz="1800" b="1" kern="1200" dirty="0"/>
        </a:p>
      </dsp:txBody>
      <dsp:txXfrm>
        <a:off x="6971501" y="1521222"/>
        <a:ext cx="1529620" cy="3125403"/>
      </dsp:txXfrm>
    </dsp:sp>
    <dsp:sp modelId="{F6AA5C50-353C-407C-B6CE-A34B91C79341}">
      <dsp:nvSpPr>
        <dsp:cNvPr id="0" name=""/>
        <dsp:cNvSpPr/>
      </dsp:nvSpPr>
      <dsp:spPr>
        <a:xfrm flipV="1">
          <a:off x="0" y="4682679"/>
          <a:ext cx="8501122" cy="255282"/>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C1F9201-7E8B-44D8-B6CD-B8992117E800}" type="datetimeFigureOut">
              <a:rPr lang="ar-IQ" smtClean="0"/>
              <a:pPr/>
              <a:t>14/05/1442</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C1AF828-2276-4322-B127-750C4BFA4DA1}"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4806F1A3-3EB1-4237-853F-AF04451F4D6E}" type="datetimeFigureOut">
              <a:rPr lang="ar-IQ" smtClean="0"/>
              <a:pPr/>
              <a:t>14/05/1442</a:t>
            </a:fld>
            <a:endParaRPr lang="ar-IQ"/>
          </a:p>
        </p:txBody>
      </p:sp>
      <p:sp>
        <p:nvSpPr>
          <p:cNvPr id="17" name="Footer Placeholder 16"/>
          <p:cNvSpPr>
            <a:spLocks noGrp="1"/>
          </p:cNvSpPr>
          <p:nvPr>
            <p:ph type="ftr" sz="quarter" idx="11"/>
          </p:nvPr>
        </p:nvSpPr>
        <p:spPr>
          <a:xfrm>
            <a:off x="5410200" y="4205288"/>
            <a:ext cx="1295400" cy="457200"/>
          </a:xfrm>
        </p:spPr>
        <p:txBody>
          <a:bodyPr/>
          <a:lstStyle/>
          <a:p>
            <a:endParaRPr lang="ar-IQ"/>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F9A5C11-826F-46A8-8CBC-28721DD6DCCB}" type="slidenum">
              <a:rPr lang="ar-IQ" smtClean="0"/>
              <a:pPr/>
              <a:t>‹#›</a:t>
            </a:fld>
            <a:endParaRPr lang="ar-IQ"/>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6F1A3-3EB1-4237-853F-AF04451F4D6E}" type="datetimeFigureOut">
              <a:rPr lang="ar-IQ" smtClean="0"/>
              <a:pPr/>
              <a:t>14/05/1442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F9A5C11-826F-46A8-8CBC-28721DD6DCCB}" type="slidenum">
              <a:rPr lang="ar-IQ" smtClean="0"/>
              <a:pPr/>
              <a:t>‹#›</a:t>
            </a:fld>
            <a:endParaRPr lang="ar-IQ"/>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6F1A3-3EB1-4237-853F-AF04451F4D6E}" type="datetimeFigureOut">
              <a:rPr lang="ar-IQ" smtClean="0"/>
              <a:pPr/>
              <a:t>14/05/1442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F9A5C11-826F-46A8-8CBC-28721DD6DCCB}" type="slidenum">
              <a:rPr lang="ar-IQ" smtClean="0"/>
              <a:pPr/>
              <a:t>‹#›</a:t>
            </a:fld>
            <a:endParaRPr lang="ar-IQ"/>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6F1A3-3EB1-4237-853F-AF04451F4D6E}" type="datetimeFigureOut">
              <a:rPr lang="ar-IQ" smtClean="0"/>
              <a:pPr/>
              <a:t>14/05/1442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F9A5C11-826F-46A8-8CBC-28721DD6DCCB}" type="slidenum">
              <a:rPr lang="ar-IQ" smtClean="0"/>
              <a:pPr/>
              <a:t>‹#›</a:t>
            </a:fld>
            <a:endParaRPr lang="ar-IQ"/>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806F1A3-3EB1-4237-853F-AF04451F4D6E}" type="datetimeFigureOut">
              <a:rPr lang="ar-IQ" smtClean="0"/>
              <a:pPr/>
              <a:t>14/05/1442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F9A5C11-826F-46A8-8CBC-28721DD6DCCB}" type="slidenum">
              <a:rPr lang="ar-IQ" smtClean="0"/>
              <a:pPr/>
              <a:t>‹#›</a:t>
            </a:fld>
            <a:endParaRPr lang="ar-IQ"/>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806F1A3-3EB1-4237-853F-AF04451F4D6E}" type="datetimeFigureOut">
              <a:rPr lang="ar-IQ" smtClean="0"/>
              <a:pPr/>
              <a:t>14/05/1442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F9A5C11-826F-46A8-8CBC-28721DD6DCCB}" type="slidenum">
              <a:rPr lang="ar-IQ" smtClean="0"/>
              <a:pPr/>
              <a:t>‹#›</a:t>
            </a:fld>
            <a:endParaRPr lang="ar-IQ"/>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4806F1A3-3EB1-4237-853F-AF04451F4D6E}" type="datetimeFigureOut">
              <a:rPr lang="ar-IQ" smtClean="0"/>
              <a:pPr/>
              <a:t>14/05/1442</a:t>
            </a:fld>
            <a:endParaRPr lang="ar-IQ"/>
          </a:p>
        </p:txBody>
      </p:sp>
      <p:sp>
        <p:nvSpPr>
          <p:cNvPr id="27" name="Slide Number Placeholder 26"/>
          <p:cNvSpPr>
            <a:spLocks noGrp="1"/>
          </p:cNvSpPr>
          <p:nvPr>
            <p:ph type="sldNum" sz="quarter" idx="11"/>
          </p:nvPr>
        </p:nvSpPr>
        <p:spPr/>
        <p:txBody>
          <a:bodyPr rtlCol="0"/>
          <a:lstStyle/>
          <a:p>
            <a:fld id="{BF9A5C11-826F-46A8-8CBC-28721DD6DCCB}" type="slidenum">
              <a:rPr lang="ar-IQ" smtClean="0"/>
              <a:pPr/>
              <a:t>‹#›</a:t>
            </a:fld>
            <a:endParaRPr lang="ar-IQ"/>
          </a:p>
        </p:txBody>
      </p:sp>
      <p:sp>
        <p:nvSpPr>
          <p:cNvPr id="28" name="Footer Placeholder 27"/>
          <p:cNvSpPr>
            <a:spLocks noGrp="1"/>
          </p:cNvSpPr>
          <p:nvPr>
            <p:ph type="ftr" sz="quarter" idx="12"/>
          </p:nvPr>
        </p:nvSpPr>
        <p:spPr/>
        <p:txBody>
          <a:bodyPr rtlCol="0"/>
          <a:lstStyle/>
          <a:p>
            <a:endParaRPr lang="ar-IQ"/>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4806F1A3-3EB1-4237-853F-AF04451F4D6E}" type="datetimeFigureOut">
              <a:rPr lang="ar-IQ" smtClean="0"/>
              <a:pPr/>
              <a:t>14/05/1442</a:t>
            </a:fld>
            <a:endParaRPr lang="ar-IQ"/>
          </a:p>
        </p:txBody>
      </p:sp>
      <p:sp>
        <p:nvSpPr>
          <p:cNvPr id="4" name="Footer Placeholder 3"/>
          <p:cNvSpPr>
            <a:spLocks noGrp="1"/>
          </p:cNvSpPr>
          <p:nvPr>
            <p:ph type="ftr" sz="quarter" idx="11"/>
          </p:nvPr>
        </p:nvSpPr>
        <p:spPr>
          <a:xfrm>
            <a:off x="5257800" y="612648"/>
            <a:ext cx="1325880" cy="457200"/>
          </a:xfrm>
        </p:spPr>
        <p:txBody>
          <a:bodyPr/>
          <a:lstStyle/>
          <a:p>
            <a:endParaRPr lang="ar-IQ"/>
          </a:p>
        </p:txBody>
      </p:sp>
      <p:sp>
        <p:nvSpPr>
          <p:cNvPr id="5" name="Slide Number Placeholder 4"/>
          <p:cNvSpPr>
            <a:spLocks noGrp="1"/>
          </p:cNvSpPr>
          <p:nvPr>
            <p:ph type="sldNum" sz="quarter" idx="12"/>
          </p:nvPr>
        </p:nvSpPr>
        <p:spPr>
          <a:xfrm>
            <a:off x="8174736" y="2272"/>
            <a:ext cx="762000" cy="365760"/>
          </a:xfrm>
        </p:spPr>
        <p:txBody>
          <a:bodyPr/>
          <a:lstStyle/>
          <a:p>
            <a:fld id="{BF9A5C11-826F-46A8-8CBC-28721DD6DCCB}" type="slidenum">
              <a:rPr lang="ar-IQ" smtClean="0"/>
              <a:pPr/>
              <a:t>‹#›</a:t>
            </a:fld>
            <a:endParaRPr lang="ar-IQ"/>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6F1A3-3EB1-4237-853F-AF04451F4D6E}" type="datetimeFigureOut">
              <a:rPr lang="ar-IQ" smtClean="0"/>
              <a:pPr/>
              <a:t>14/05/1442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BF9A5C11-826F-46A8-8CBC-28721DD6DCCB}" type="slidenum">
              <a:rPr lang="ar-IQ" smtClean="0"/>
              <a:pPr/>
              <a:t>‹#›</a:t>
            </a:fld>
            <a:endParaRPr lang="ar-IQ"/>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806F1A3-3EB1-4237-853F-AF04451F4D6E}" type="datetimeFigureOut">
              <a:rPr lang="ar-IQ" smtClean="0"/>
              <a:pPr/>
              <a:t>14/05/1442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F9A5C11-826F-46A8-8CBC-28721DD6DCCB}" type="slidenum">
              <a:rPr lang="ar-IQ" smtClean="0"/>
              <a:pPr/>
              <a:t>‹#›</a:t>
            </a:fld>
            <a:endParaRPr lang="ar-IQ"/>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806F1A3-3EB1-4237-853F-AF04451F4D6E}" type="datetimeFigureOut">
              <a:rPr lang="ar-IQ" smtClean="0"/>
              <a:pPr/>
              <a:t>14/05/1442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F9A5C11-826F-46A8-8CBC-28721DD6DCCB}" type="slidenum">
              <a:rPr lang="ar-IQ" smtClean="0"/>
              <a:pPr/>
              <a:t>‹#›</a:t>
            </a:fld>
            <a:endParaRPr lang="ar-IQ"/>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806F1A3-3EB1-4237-853F-AF04451F4D6E}" type="datetimeFigureOut">
              <a:rPr lang="ar-IQ" smtClean="0"/>
              <a:pPr/>
              <a:t>14/05/1442</a:t>
            </a:fld>
            <a:endParaRPr lang="ar-IQ"/>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IQ"/>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F9A5C11-826F-46A8-8CBC-28721DD6DCCB}"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dissolve/>
  </p:transition>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C691-8A3D-4231-A789-2F369E108659}"/>
              </a:ext>
            </a:extLst>
          </p:cNvPr>
          <p:cNvSpPr>
            <a:spLocks noGrp="1"/>
          </p:cNvSpPr>
          <p:nvPr>
            <p:ph type="title"/>
          </p:nvPr>
        </p:nvSpPr>
        <p:spPr>
          <a:solidFill>
            <a:schemeClr val="accent2">
              <a:lumMod val="20000"/>
              <a:lumOff val="80000"/>
            </a:schemeClr>
          </a:solidFill>
        </p:spPr>
        <p:txBody>
          <a:bodyPr>
            <a:normAutofit/>
          </a:bodyPr>
          <a:lstStyle/>
          <a:p>
            <a:pPr algn="ctr"/>
            <a:r>
              <a:rPr lang="en-US" sz="6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Malabsorption </a:t>
            </a:r>
            <a:endParaRPr lang="ar-IQ" sz="6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32970C0-B14C-4DE5-8ED2-536A40BF58C0}"/>
              </a:ext>
            </a:extLst>
          </p:cNvPr>
          <p:cNvSpPr>
            <a:spLocks noGrp="1"/>
          </p:cNvSpPr>
          <p:nvPr>
            <p:ph idx="1"/>
          </p:nvPr>
        </p:nvSpPr>
        <p:spPr>
          <a:xfrm>
            <a:off x="457200" y="2249424"/>
            <a:ext cx="8229600" cy="2547728"/>
          </a:xfrm>
          <a:ln w="38100">
            <a:solidFill>
              <a:schemeClr val="accent2">
                <a:lumMod val="60000"/>
                <a:lumOff val="40000"/>
              </a:schemeClr>
            </a:solidFill>
          </a:ln>
        </p:spPr>
        <p:txBody>
          <a:bodyPr/>
          <a:lstStyle/>
          <a:p>
            <a:pPr marL="109728" indent="0" algn="ctr">
              <a:buNone/>
            </a:pPr>
            <a:endParaRPr lang="en-US" b="1" dirty="0">
              <a:latin typeface="Times New Roman" panose="02020603050405020304" pitchFamily="18" charset="0"/>
              <a:cs typeface="Times New Roman" panose="02020603050405020304" pitchFamily="18" charset="0"/>
            </a:endParaRPr>
          </a:p>
          <a:p>
            <a:pPr marL="109728" indent="0" algn="ctr">
              <a:buNone/>
            </a:pPr>
            <a:endParaRPr lang="en-US" b="1" dirty="0">
              <a:latin typeface="Times New Roman" panose="02020603050405020304" pitchFamily="18" charset="0"/>
              <a:cs typeface="Times New Roman" panose="02020603050405020304" pitchFamily="18" charset="0"/>
            </a:endParaRPr>
          </a:p>
          <a:p>
            <a:pPr marL="109728" indent="0" algn="ctr" rtl="0">
              <a:buNone/>
            </a:pPr>
            <a:r>
              <a:rPr lang="en-US" b="1" dirty="0">
                <a:latin typeface="Times New Roman" panose="02020603050405020304" pitchFamily="18" charset="0"/>
                <a:cs typeface="Times New Roman" panose="02020603050405020304" pitchFamily="18" charset="0"/>
              </a:rPr>
              <a:t>Dr </a:t>
            </a:r>
            <a:r>
              <a:rPr lang="en-US" b="1" dirty="0" err="1">
                <a:latin typeface="Times New Roman" panose="02020603050405020304" pitchFamily="18" charset="0"/>
                <a:cs typeface="Times New Roman" panose="02020603050405020304" pitchFamily="18" charset="0"/>
              </a:rPr>
              <a:t>Sawasn</a:t>
            </a:r>
            <a:r>
              <a:rPr lang="en-US" b="1" dirty="0">
                <a:latin typeface="Times New Roman" panose="02020603050405020304" pitchFamily="18" charset="0"/>
                <a:cs typeface="Times New Roman" panose="02020603050405020304" pitchFamily="18" charset="0"/>
              </a:rPr>
              <a:t> I. </a:t>
            </a:r>
            <a:r>
              <a:rPr lang="en-US" b="1" dirty="0" err="1">
                <a:latin typeface="Times New Roman" panose="02020603050405020304" pitchFamily="18" charset="0"/>
                <a:cs typeface="Times New Roman" panose="02020603050405020304" pitchFamily="18" charset="0"/>
              </a:rPr>
              <a:t>Haeeb</a:t>
            </a:r>
            <a:endParaRPr lang="en-US" b="1" dirty="0">
              <a:latin typeface="Times New Roman" panose="02020603050405020304" pitchFamily="18" charset="0"/>
              <a:cs typeface="Times New Roman" panose="02020603050405020304" pitchFamily="18" charset="0"/>
            </a:endParaRPr>
          </a:p>
          <a:p>
            <a:pPr marL="109728" indent="0" algn="ctr" rtl="0">
              <a:buNone/>
            </a:pPr>
            <a:r>
              <a:rPr lang="en-US" b="1" dirty="0">
                <a:latin typeface="Times New Roman" panose="02020603050405020304" pitchFamily="18" charset="0"/>
                <a:cs typeface="Times New Roman" panose="02020603050405020304" pitchFamily="18" charset="0"/>
              </a:rPr>
              <a:t>Pediatrics department </a:t>
            </a:r>
            <a:endParaRPr lang="ar-IQ"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1882915"/>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69072"/>
          </a:xfrm>
        </p:spPr>
        <p:txBody>
          <a:bodyPr>
            <a:normAutofit/>
          </a:bodyPr>
          <a:lstStyle/>
          <a:p>
            <a:pPr algn="l" rtl="0"/>
            <a:r>
              <a:rPr lang="en-US" sz="3200" dirty="0">
                <a:latin typeface="Times New Roman" pitchFamily="18" charset="0"/>
                <a:cs typeface="Times New Roman" pitchFamily="18" charset="0"/>
              </a:rPr>
              <a:t>Types</a:t>
            </a:r>
            <a:br>
              <a:rPr lang="en-US" sz="3200" dirty="0">
                <a:latin typeface="Times New Roman" pitchFamily="18" charset="0"/>
                <a:cs typeface="Times New Roman" pitchFamily="18" charset="0"/>
              </a:rPr>
            </a:br>
            <a:br>
              <a:rPr lang="ar-IQ" sz="3200" dirty="0">
                <a:latin typeface="Times New Roman" pitchFamily="18" charset="0"/>
                <a:cs typeface="Times New Roman" pitchFamily="18" charset="0"/>
              </a:rPr>
            </a:br>
            <a:r>
              <a:rPr lang="en-US" sz="3200" dirty="0">
                <a:solidFill>
                  <a:srgbClr val="FF3300"/>
                </a:solidFill>
                <a:latin typeface="Times New Roman" pitchFamily="18" charset="0"/>
                <a:cs typeface="Times New Roman" pitchFamily="18" charset="0"/>
              </a:rPr>
              <a:t>(1)</a:t>
            </a:r>
            <a:r>
              <a:rPr lang="ar-IQ" sz="3200" dirty="0">
                <a:solidFill>
                  <a:srgbClr val="FF3300"/>
                </a:solidFill>
                <a:latin typeface="Times New Roman" pitchFamily="18" charset="0"/>
                <a:cs typeface="Times New Roman" pitchFamily="18" charset="0"/>
              </a:rPr>
              <a:t>  </a:t>
            </a:r>
            <a:r>
              <a:rPr lang="ar-IQ" sz="3200" b="1" dirty="0">
                <a:solidFill>
                  <a:srgbClr val="FF3300"/>
                </a:solidFill>
                <a:latin typeface="Times New Roman" pitchFamily="18" charset="0"/>
                <a:cs typeface="Times New Roman" pitchFamily="18" charset="0"/>
              </a:rPr>
              <a:t>Selective </a:t>
            </a:r>
            <a:r>
              <a:rPr lang="en-US" sz="3200" b="1" dirty="0">
                <a:solidFill>
                  <a:srgbClr val="FF3300"/>
                </a:solidFill>
                <a:latin typeface="Times New Roman" pitchFamily="18" charset="0"/>
                <a:cs typeface="Times New Roman" pitchFamily="18" charset="0"/>
              </a:rPr>
              <a:t>…</a:t>
            </a:r>
            <a:r>
              <a:rPr lang="ar-IQ" sz="3200" dirty="0">
                <a:latin typeface="Times New Roman" pitchFamily="18" charset="0"/>
                <a:cs typeface="Times New Roman" pitchFamily="18" charset="0"/>
              </a:rPr>
              <a:t>lactose malabsorption</a:t>
            </a:r>
            <a:r>
              <a:rPr lang="en-US" sz="3200" dirty="0">
                <a:latin typeface="Times New Roman" pitchFamily="18" charset="0"/>
                <a:cs typeface="Times New Roman" pitchFamily="18" charset="0"/>
              </a:rPr>
              <a:t>.</a:t>
            </a:r>
            <a:br>
              <a:rPr lang="en-US" sz="3200" dirty="0">
                <a:latin typeface="Times New Roman" pitchFamily="18" charset="0"/>
                <a:cs typeface="Times New Roman" pitchFamily="18" charset="0"/>
              </a:rPr>
            </a:br>
            <a:br>
              <a:rPr lang="ar-IQ" sz="3200" dirty="0">
                <a:latin typeface="Times New Roman" pitchFamily="18" charset="0"/>
                <a:cs typeface="Times New Roman" pitchFamily="18" charset="0"/>
              </a:rPr>
            </a:br>
            <a:r>
              <a:rPr lang="en-US" sz="3200" dirty="0">
                <a:solidFill>
                  <a:srgbClr val="FF0000"/>
                </a:solidFill>
                <a:latin typeface="Times New Roman" pitchFamily="18" charset="0"/>
                <a:cs typeface="Times New Roman" pitchFamily="18" charset="0"/>
              </a:rPr>
              <a:t>(</a:t>
            </a:r>
            <a:r>
              <a:rPr lang="en-US" sz="3200" dirty="0">
                <a:solidFill>
                  <a:srgbClr val="FF3300"/>
                </a:solidFill>
                <a:latin typeface="Times New Roman" pitchFamily="18" charset="0"/>
                <a:cs typeface="Times New Roman" pitchFamily="18" charset="0"/>
              </a:rPr>
              <a:t>2)</a:t>
            </a:r>
            <a:r>
              <a:rPr lang="ar-IQ" sz="3200" dirty="0">
                <a:solidFill>
                  <a:srgbClr val="FF3300"/>
                </a:solidFill>
                <a:latin typeface="Times New Roman" pitchFamily="18" charset="0"/>
                <a:cs typeface="Times New Roman" pitchFamily="18" charset="0"/>
              </a:rPr>
              <a:t> </a:t>
            </a:r>
            <a:r>
              <a:rPr lang="ar-IQ" sz="3200" b="1" dirty="0">
                <a:solidFill>
                  <a:srgbClr val="FF3300"/>
                </a:solidFill>
                <a:latin typeface="Times New Roman" pitchFamily="18" charset="0"/>
                <a:cs typeface="Times New Roman" pitchFamily="18" charset="0"/>
              </a:rPr>
              <a:t>Partial</a:t>
            </a:r>
            <a:r>
              <a:rPr lang="ar-IQ" sz="3200" dirty="0">
                <a:latin typeface="Times New Roman" pitchFamily="18" charset="0"/>
                <a:cs typeface="Times New Roman" pitchFamily="18" charset="0"/>
              </a:rPr>
              <a:t>  </a:t>
            </a:r>
            <a:r>
              <a:rPr lang="en-US" sz="3200" dirty="0">
                <a:latin typeface="Times New Roman" pitchFamily="18" charset="0"/>
                <a:cs typeface="Times New Roman" pitchFamily="18" charset="0"/>
              </a:rPr>
              <a:t>..</a:t>
            </a:r>
            <a:r>
              <a:rPr lang="ar-IQ" sz="3200" dirty="0">
                <a:latin typeface="Times New Roman" pitchFamily="18" charset="0"/>
                <a:cs typeface="Times New Roman" pitchFamily="18" charset="0"/>
              </a:rPr>
              <a:t> a-Beta-lipoproteinemia</a:t>
            </a:r>
            <a:br>
              <a:rPr lang="en-US" sz="3200" dirty="0">
                <a:latin typeface="Times New Roman" pitchFamily="18" charset="0"/>
                <a:cs typeface="Times New Roman" pitchFamily="18" charset="0"/>
              </a:rPr>
            </a:br>
            <a:br>
              <a:rPr lang="ar-IQ" sz="3200" dirty="0">
                <a:latin typeface="Times New Roman" pitchFamily="18" charset="0"/>
                <a:cs typeface="Times New Roman" pitchFamily="18" charset="0"/>
              </a:rPr>
            </a:br>
            <a:r>
              <a:rPr lang="ar-IQ" sz="3200" dirty="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a:t>
            </a:r>
            <a:r>
              <a:rPr lang="en-US" sz="3200" dirty="0">
                <a:solidFill>
                  <a:srgbClr val="FF3300"/>
                </a:solidFill>
                <a:latin typeface="Times New Roman" pitchFamily="18" charset="0"/>
                <a:cs typeface="Times New Roman" pitchFamily="18" charset="0"/>
              </a:rPr>
              <a:t>3)</a:t>
            </a:r>
            <a:r>
              <a:rPr lang="ar-IQ" sz="3200" dirty="0">
                <a:solidFill>
                  <a:srgbClr val="FF3300"/>
                </a:solidFill>
                <a:latin typeface="Times New Roman" pitchFamily="18" charset="0"/>
                <a:cs typeface="Times New Roman" pitchFamily="18" charset="0"/>
              </a:rPr>
              <a:t> </a:t>
            </a:r>
            <a:r>
              <a:rPr lang="ar-IQ" sz="3200" b="1" dirty="0">
                <a:solidFill>
                  <a:srgbClr val="FF3300"/>
                </a:solidFill>
                <a:latin typeface="Times New Roman" pitchFamily="18" charset="0"/>
                <a:cs typeface="Times New Roman" pitchFamily="18" charset="0"/>
              </a:rPr>
              <a:t>Total</a:t>
            </a:r>
            <a:r>
              <a:rPr lang="ar-IQ" sz="3200" dirty="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ar-IQ" sz="3200" dirty="0">
                <a:latin typeface="Times New Roman" pitchFamily="18" charset="0"/>
                <a:cs typeface="Times New Roman" pitchFamily="18" charset="0"/>
              </a:rPr>
              <a:t>celiac disease</a:t>
            </a:r>
            <a:r>
              <a:rPr lang="ar-IQ" sz="3200" dirty="0"/>
              <a:t> </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57834"/>
          </a:xfr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r="-100000" b="-100000"/>
          </a:gradFill>
        </p:spPr>
        <p:txBody>
          <a:bodyPr>
            <a:normAutofit/>
          </a:bodyPr>
          <a:lstStyle/>
          <a:p>
            <a:pPr rtl="0"/>
            <a:r>
              <a:rPr lang="en-US" sz="3600" dirty="0">
                <a:solidFill>
                  <a:srgbClr val="FF0000"/>
                </a:solidFill>
                <a:latin typeface="Times New Roman" pitchFamily="18" charset="0"/>
                <a:cs typeface="Times New Roman" pitchFamily="18" charset="0"/>
              </a:rPr>
              <a:t>What is the most likely diagnosis?</a:t>
            </a:r>
            <a:br>
              <a:rPr lang="en-US" sz="3600" dirty="0">
                <a:solidFill>
                  <a:srgbClr val="FF0000"/>
                </a:solidFill>
                <a:latin typeface="Times New Roman" pitchFamily="18" charset="0"/>
                <a:cs typeface="Times New Roman" pitchFamily="18" charset="0"/>
              </a:rPr>
            </a:br>
            <a:r>
              <a:rPr lang="en-US" sz="3600" dirty="0">
                <a:latin typeface="Times New Roman" pitchFamily="18" charset="0"/>
                <a:cs typeface="Times New Roman" pitchFamily="18" charset="0"/>
              </a:rPr>
              <a:t>*Celiac disease</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*Giardiasis</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*Inf. bowel diseases</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*Lactose intolerance</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*cystic fibrosis</a:t>
            </a:r>
            <a:br>
              <a:rPr lang="en-US" sz="3600" dirty="0">
                <a:latin typeface="Times New Roman" pitchFamily="18" charset="0"/>
                <a:cs typeface="Times New Roman" pitchFamily="18" charset="0"/>
              </a:rPr>
            </a:br>
            <a:endParaRPr lang="ar-IQ" sz="3600" dirty="0">
              <a:latin typeface="Times New Roman" pitchFamily="18" charset="0"/>
              <a:cs typeface="Times New Roman" pitchFamily="18" charset="0"/>
            </a:endParaRP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54758"/>
          </a:xfrm>
        </p:spPr>
        <p:txBody>
          <a:bodyPr/>
          <a:lstStyle/>
          <a:p>
            <a:endParaRPr lang="ar-IQ" dirty="0"/>
          </a:p>
        </p:txBody>
      </p:sp>
      <p:graphicFrame>
        <p:nvGraphicFramePr>
          <p:cNvPr id="3" name="Diagram 2"/>
          <p:cNvGraphicFramePr/>
          <p:nvPr/>
        </p:nvGraphicFramePr>
        <p:xfrm>
          <a:off x="0" y="642918"/>
          <a:ext cx="9144000" cy="5929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BC8B6506-D12F-4ED2-8FB5-22BCC0391D13}"/>
                                            </p:graphicEl>
                                          </p:spTgt>
                                        </p:tgtEl>
                                        <p:attrNameLst>
                                          <p:attrName>style.visibility</p:attrName>
                                        </p:attrNameLst>
                                      </p:cBhvr>
                                      <p:to>
                                        <p:strVal val="visible"/>
                                      </p:to>
                                    </p:set>
                                    <p:anim calcmode="lin" valueType="num">
                                      <p:cBhvr additive="base">
                                        <p:cTn id="7" dur="500" fill="hold"/>
                                        <p:tgtEl>
                                          <p:spTgt spid="3">
                                            <p:graphicEl>
                                              <a:dgm id="{BC8B6506-D12F-4ED2-8FB5-22BCC0391D1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BC8B6506-D12F-4ED2-8FB5-22BCC0391D13}"/>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graphicEl>
                                              <a:dgm id="{C2713E99-7D6C-4C2C-BD5E-D7A4C3F03D79}"/>
                                            </p:graphicEl>
                                          </p:spTgt>
                                        </p:tgtEl>
                                        <p:attrNameLst>
                                          <p:attrName>style.visibility</p:attrName>
                                        </p:attrNameLst>
                                      </p:cBhvr>
                                      <p:to>
                                        <p:strVal val="visible"/>
                                      </p:to>
                                    </p:set>
                                    <p:anim calcmode="lin" valueType="num">
                                      <p:cBhvr additive="base">
                                        <p:cTn id="11" dur="500" fill="hold"/>
                                        <p:tgtEl>
                                          <p:spTgt spid="3">
                                            <p:graphicEl>
                                              <a:dgm id="{C2713E99-7D6C-4C2C-BD5E-D7A4C3F03D79}"/>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graphicEl>
                                              <a:dgm id="{C2713E99-7D6C-4C2C-BD5E-D7A4C3F03D79}"/>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graphicEl>
                                              <a:dgm id="{3CC67B63-153E-4F8F-96FE-E99859A0F9DB}"/>
                                            </p:graphicEl>
                                          </p:spTgt>
                                        </p:tgtEl>
                                        <p:attrNameLst>
                                          <p:attrName>style.visibility</p:attrName>
                                        </p:attrNameLst>
                                      </p:cBhvr>
                                      <p:to>
                                        <p:strVal val="visible"/>
                                      </p:to>
                                    </p:set>
                                    <p:anim calcmode="lin" valueType="num">
                                      <p:cBhvr additive="base">
                                        <p:cTn id="17" dur="500" fill="hold"/>
                                        <p:tgtEl>
                                          <p:spTgt spid="3">
                                            <p:graphicEl>
                                              <a:dgm id="{3CC67B63-153E-4F8F-96FE-E99859A0F9D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3CC67B63-153E-4F8F-96FE-E99859A0F9DB}"/>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graphicEl>
                                              <a:dgm id="{626AA343-5B04-4516-AFCB-4A607FCE7E29}"/>
                                            </p:graphicEl>
                                          </p:spTgt>
                                        </p:tgtEl>
                                        <p:attrNameLst>
                                          <p:attrName>style.visibility</p:attrName>
                                        </p:attrNameLst>
                                      </p:cBhvr>
                                      <p:to>
                                        <p:strVal val="visible"/>
                                      </p:to>
                                    </p:set>
                                    <p:anim calcmode="lin" valueType="num">
                                      <p:cBhvr additive="base">
                                        <p:cTn id="23" dur="500" fill="hold"/>
                                        <p:tgtEl>
                                          <p:spTgt spid="3">
                                            <p:graphicEl>
                                              <a:dgm id="{626AA343-5B04-4516-AFCB-4A607FCE7E29}"/>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graphicEl>
                                              <a:dgm id="{626AA343-5B04-4516-AFCB-4A607FCE7E2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714356"/>
            <a:ext cx="8858280" cy="5357850"/>
          </a:xfrm>
        </p:spPr>
        <p:txBody>
          <a:bodyPr>
            <a:noAutofit/>
          </a:bodyPr>
          <a:lstStyle/>
          <a:p>
            <a:pPr lvl="0" rtl="0"/>
            <a:br>
              <a:rPr lang="en-US" sz="3200" b="1" u="sng" dirty="0">
                <a:solidFill>
                  <a:schemeClr val="tx1"/>
                </a:solidFill>
                <a:latin typeface="Bell MT" pitchFamily="18" charset="0"/>
                <a:cs typeface="Times New Roman" pitchFamily="18" charset="0"/>
              </a:rPr>
            </a:br>
            <a:r>
              <a:rPr lang="en-US" sz="3200" b="1" u="sng" dirty="0">
                <a:solidFill>
                  <a:schemeClr val="tx1"/>
                </a:solidFill>
                <a:latin typeface="Bell MT" pitchFamily="18" charset="0"/>
                <a:cs typeface="Times New Roman" pitchFamily="18" charset="0"/>
              </a:rPr>
              <a:t> Blood test</a:t>
            </a:r>
            <a:r>
              <a:rPr lang="en-US" sz="3200" b="1" dirty="0">
                <a:solidFill>
                  <a:schemeClr val="tx1"/>
                </a:solidFill>
                <a:latin typeface="Bell MT" pitchFamily="18" charset="0"/>
                <a:cs typeface="Times New Roman" pitchFamily="18" charset="0"/>
              </a:rPr>
              <a:t> </a:t>
            </a:r>
            <a:br>
              <a:rPr lang="en-US" sz="3200" b="1" dirty="0">
                <a:solidFill>
                  <a:schemeClr val="tx1"/>
                </a:solidFill>
                <a:latin typeface="Bell MT" pitchFamily="18" charset="0"/>
                <a:cs typeface="Times New Roman" pitchFamily="18" charset="0"/>
              </a:rPr>
            </a:br>
            <a:r>
              <a:rPr lang="en-US" sz="3200" b="1" dirty="0">
                <a:solidFill>
                  <a:schemeClr val="tx1"/>
                </a:solidFill>
                <a:latin typeface="Bell MT" pitchFamily="18" charset="0"/>
                <a:cs typeface="Times New Roman" pitchFamily="18" charset="0"/>
              </a:rPr>
              <a:t>- </a:t>
            </a:r>
            <a:r>
              <a:rPr lang="en-US" sz="3200" b="1" dirty="0" err="1">
                <a:solidFill>
                  <a:schemeClr val="tx1"/>
                </a:solidFill>
                <a:latin typeface="Bell MT" pitchFamily="18" charset="0"/>
                <a:cs typeface="Times New Roman" pitchFamily="18" charset="0"/>
              </a:rPr>
              <a:t>Megaloblastic</a:t>
            </a:r>
            <a:r>
              <a:rPr lang="en-US" sz="3200" b="1" dirty="0">
                <a:solidFill>
                  <a:schemeClr val="tx1"/>
                </a:solidFill>
                <a:latin typeface="Bell MT" pitchFamily="18" charset="0"/>
                <a:cs typeface="Times New Roman" pitchFamily="18" charset="0"/>
              </a:rPr>
              <a:t> anemia</a:t>
            </a:r>
            <a:br>
              <a:rPr lang="en-US" sz="3200" b="1" dirty="0">
                <a:solidFill>
                  <a:schemeClr val="tx1"/>
                </a:solidFill>
                <a:latin typeface="Bell MT" pitchFamily="18" charset="0"/>
                <a:cs typeface="Times New Roman" pitchFamily="18" charset="0"/>
              </a:rPr>
            </a:br>
            <a:r>
              <a:rPr lang="en-US" sz="3200" b="1" dirty="0">
                <a:solidFill>
                  <a:schemeClr val="tx1"/>
                </a:solidFill>
                <a:latin typeface="Bell MT" pitchFamily="18" charset="0"/>
                <a:cs typeface="Times New Roman" pitchFamily="18" charset="0"/>
              </a:rPr>
              <a:t>- </a:t>
            </a:r>
            <a:r>
              <a:rPr lang="en-US" sz="3200" b="1" dirty="0" err="1">
                <a:solidFill>
                  <a:schemeClr val="tx1"/>
                </a:solidFill>
                <a:latin typeface="Bell MT" pitchFamily="18" charset="0"/>
                <a:cs typeface="Times New Roman" pitchFamily="18" charset="0"/>
              </a:rPr>
              <a:t>Neutropenia</a:t>
            </a:r>
            <a:r>
              <a:rPr lang="en-US" sz="3200" b="1" dirty="0">
                <a:solidFill>
                  <a:schemeClr val="tx1"/>
                </a:solidFill>
                <a:latin typeface="Bell MT" pitchFamily="18" charset="0"/>
                <a:cs typeface="Times New Roman" pitchFamily="18" charset="0"/>
              </a:rPr>
              <a:t> (</a:t>
            </a:r>
            <a:r>
              <a:rPr lang="en-US" sz="3200" b="1" dirty="0" err="1">
                <a:solidFill>
                  <a:schemeClr val="tx1"/>
                </a:solidFill>
                <a:latin typeface="Bell MT" pitchFamily="18" charset="0"/>
                <a:cs typeface="Times New Roman" pitchFamily="18" charset="0"/>
              </a:rPr>
              <a:t>Shwachman</a:t>
            </a:r>
            <a:r>
              <a:rPr lang="en-US" sz="3200" b="1" dirty="0">
                <a:solidFill>
                  <a:schemeClr val="tx1"/>
                </a:solidFill>
                <a:latin typeface="Bell MT" pitchFamily="18" charset="0"/>
                <a:cs typeface="Times New Roman" pitchFamily="18" charset="0"/>
              </a:rPr>
              <a:t>-Diamond syndrome) </a:t>
            </a:r>
            <a:br>
              <a:rPr lang="en-US" sz="3200" b="1" dirty="0">
                <a:solidFill>
                  <a:schemeClr val="tx1"/>
                </a:solidFill>
                <a:latin typeface="Bell MT" pitchFamily="18" charset="0"/>
                <a:cs typeface="Times New Roman" pitchFamily="18" charset="0"/>
              </a:rPr>
            </a:br>
            <a:r>
              <a:rPr lang="en-US" sz="3200" b="1" dirty="0">
                <a:solidFill>
                  <a:schemeClr val="tx1"/>
                </a:solidFill>
                <a:latin typeface="Bell MT" pitchFamily="18" charset="0"/>
                <a:cs typeface="Times New Roman" pitchFamily="18" charset="0"/>
              </a:rPr>
              <a:t>- </a:t>
            </a:r>
            <a:r>
              <a:rPr lang="en-US" sz="3200" b="1" dirty="0" err="1">
                <a:solidFill>
                  <a:schemeClr val="tx1"/>
                </a:solidFill>
                <a:latin typeface="Bell MT" pitchFamily="18" charset="0"/>
                <a:cs typeface="Times New Roman" pitchFamily="18" charset="0"/>
              </a:rPr>
              <a:t>Acanthocytosis</a:t>
            </a:r>
            <a:r>
              <a:rPr lang="en-US" sz="3200" b="1" dirty="0">
                <a:solidFill>
                  <a:schemeClr val="tx1"/>
                </a:solidFill>
                <a:latin typeface="Bell MT" pitchFamily="18" charset="0"/>
                <a:cs typeface="Times New Roman" pitchFamily="18" charset="0"/>
              </a:rPr>
              <a:t>  (</a:t>
            </a:r>
            <a:r>
              <a:rPr lang="en-US" sz="3200" b="1" dirty="0" err="1">
                <a:solidFill>
                  <a:schemeClr val="tx1"/>
                </a:solidFill>
                <a:latin typeface="Bell MT" pitchFamily="18" charset="0"/>
                <a:cs typeface="Times New Roman" pitchFamily="18" charset="0"/>
              </a:rPr>
              <a:t>Abetalipoproteinemia</a:t>
            </a:r>
            <a:r>
              <a:rPr lang="en-US" sz="3200" b="1" dirty="0">
                <a:solidFill>
                  <a:schemeClr val="tx1"/>
                </a:solidFill>
                <a:latin typeface="Bell MT" pitchFamily="18" charset="0"/>
                <a:cs typeface="Times New Roman" pitchFamily="18" charset="0"/>
              </a:rPr>
              <a:t>)</a:t>
            </a:r>
            <a:br>
              <a:rPr lang="en-US" sz="3200" b="1" dirty="0">
                <a:solidFill>
                  <a:schemeClr val="tx1"/>
                </a:solidFill>
                <a:latin typeface="Bell MT" pitchFamily="18" charset="0"/>
                <a:cs typeface="Times New Roman" pitchFamily="18" charset="0"/>
              </a:rPr>
            </a:br>
            <a:r>
              <a:rPr lang="en-US" sz="3200" b="1" dirty="0">
                <a:solidFill>
                  <a:schemeClr val="tx1"/>
                </a:solidFill>
                <a:latin typeface="Bell MT" pitchFamily="18" charset="0"/>
                <a:cs typeface="Times New Roman" pitchFamily="18" charset="0"/>
              </a:rPr>
              <a:t>- Total serum protein</a:t>
            </a:r>
            <a:br>
              <a:rPr lang="en-US" sz="3200" b="1" dirty="0">
                <a:solidFill>
                  <a:schemeClr val="tx1"/>
                </a:solidFill>
                <a:latin typeface="Bell MT" pitchFamily="18" charset="0"/>
                <a:cs typeface="Times New Roman" pitchFamily="18" charset="0"/>
              </a:rPr>
            </a:br>
            <a:r>
              <a:rPr lang="en-US" sz="3200" b="1" dirty="0">
                <a:solidFill>
                  <a:schemeClr val="tx1"/>
                </a:solidFill>
                <a:latin typeface="Bell MT" pitchFamily="18" charset="0"/>
                <a:cs typeface="Times New Roman" pitchFamily="18" charset="0"/>
              </a:rPr>
              <a:t>- Fat soluble vitamin</a:t>
            </a:r>
            <a:br>
              <a:rPr lang="en-US" sz="3200" b="1" dirty="0">
                <a:solidFill>
                  <a:schemeClr val="tx1"/>
                </a:solidFill>
                <a:latin typeface="Bell MT" pitchFamily="18" charset="0"/>
                <a:cs typeface="Times New Roman" pitchFamily="18" charset="0"/>
              </a:rPr>
            </a:br>
            <a:r>
              <a:rPr lang="en-US" sz="3200" b="1" dirty="0">
                <a:solidFill>
                  <a:schemeClr val="tx1"/>
                </a:solidFill>
                <a:latin typeface="Bell MT" pitchFamily="18" charset="0"/>
                <a:cs typeface="Times New Roman" pitchFamily="18" charset="0"/>
              </a:rPr>
              <a:t>- Calcium</a:t>
            </a:r>
            <a:br>
              <a:rPr lang="en-US" sz="3200" b="1" dirty="0">
                <a:solidFill>
                  <a:schemeClr val="tx1"/>
                </a:solidFill>
                <a:latin typeface="Bell MT" pitchFamily="18" charset="0"/>
                <a:cs typeface="Times New Roman" pitchFamily="18" charset="0"/>
              </a:rPr>
            </a:br>
            <a:r>
              <a:rPr lang="en-US" sz="3200" b="1" dirty="0">
                <a:solidFill>
                  <a:schemeClr val="tx1"/>
                </a:solidFill>
                <a:latin typeface="Bell MT" pitchFamily="18" charset="0"/>
                <a:cs typeface="Times New Roman" pitchFamily="18" charset="0"/>
              </a:rPr>
              <a:t>- ESR  ,C-reactive protein </a:t>
            </a:r>
            <a:br>
              <a:rPr lang="en-US" sz="3200" b="1" dirty="0">
                <a:solidFill>
                  <a:schemeClr val="tx1"/>
                </a:solidFill>
                <a:latin typeface="Bell MT" pitchFamily="18" charset="0"/>
                <a:cs typeface="Times New Roman" pitchFamily="18" charset="0"/>
              </a:rPr>
            </a:br>
            <a:r>
              <a:rPr lang="en-US" sz="3200" b="1" dirty="0">
                <a:solidFill>
                  <a:schemeClr val="tx1"/>
                </a:solidFill>
                <a:latin typeface="Bell MT" pitchFamily="18" charset="0"/>
                <a:cs typeface="Times New Roman" pitchFamily="18" charset="0"/>
              </a:rPr>
              <a:t>- Liver function tests </a:t>
            </a:r>
            <a:br>
              <a:rPr lang="en-US" sz="3200" b="1" dirty="0">
                <a:solidFill>
                  <a:schemeClr val="tx1"/>
                </a:solidFill>
                <a:latin typeface="Bell MT" pitchFamily="18" charset="0"/>
                <a:cs typeface="Times New Roman" pitchFamily="18" charset="0"/>
              </a:rPr>
            </a:br>
            <a:r>
              <a:rPr lang="en-US" sz="3200" b="1" dirty="0">
                <a:solidFill>
                  <a:schemeClr val="tx1"/>
                </a:solidFill>
                <a:latin typeface="Bell MT" pitchFamily="18" charset="0"/>
                <a:cs typeface="Times New Roman" pitchFamily="18" charset="0"/>
              </a:rPr>
              <a:t>- </a:t>
            </a:r>
            <a:r>
              <a:rPr lang="en-US" sz="3200" b="1" dirty="0" err="1">
                <a:solidFill>
                  <a:schemeClr val="tx1"/>
                </a:solidFill>
                <a:latin typeface="Bell MT" pitchFamily="18" charset="0"/>
                <a:cs typeface="Times New Roman" pitchFamily="18" charset="0"/>
              </a:rPr>
              <a:t>IgG</a:t>
            </a:r>
            <a:r>
              <a:rPr lang="en-US" sz="3200" b="1" dirty="0">
                <a:solidFill>
                  <a:schemeClr val="tx1"/>
                </a:solidFill>
                <a:latin typeface="Bell MT" pitchFamily="18" charset="0"/>
                <a:cs typeface="Times New Roman" pitchFamily="18" charset="0"/>
              </a:rPr>
              <a:t> and </a:t>
            </a:r>
            <a:r>
              <a:rPr lang="en-US" sz="3200" b="1" dirty="0" err="1">
                <a:solidFill>
                  <a:schemeClr val="tx1"/>
                </a:solidFill>
                <a:latin typeface="Bell MT" pitchFamily="18" charset="0"/>
                <a:cs typeface="Times New Roman" pitchFamily="18" charset="0"/>
              </a:rPr>
              <a:t>IgA</a:t>
            </a:r>
            <a:r>
              <a:rPr lang="en-US" sz="3200" b="1" dirty="0">
                <a:solidFill>
                  <a:schemeClr val="tx1"/>
                </a:solidFill>
                <a:latin typeface="Bell MT" pitchFamily="18" charset="0"/>
                <a:cs typeface="Times New Roman" pitchFamily="18" charset="0"/>
              </a:rPr>
              <a:t> </a:t>
            </a:r>
            <a:r>
              <a:rPr lang="en-US" sz="3200" b="1" dirty="0" err="1">
                <a:solidFill>
                  <a:schemeClr val="tx1"/>
                </a:solidFill>
                <a:latin typeface="Bell MT" pitchFamily="18" charset="0"/>
                <a:cs typeface="Times New Roman" pitchFamily="18" charset="0"/>
              </a:rPr>
              <a:t>gliadin</a:t>
            </a:r>
            <a:r>
              <a:rPr lang="en-US" sz="3200" b="1" dirty="0">
                <a:solidFill>
                  <a:schemeClr val="tx1"/>
                </a:solidFill>
                <a:latin typeface="Bell MT" pitchFamily="18" charset="0"/>
                <a:cs typeface="Times New Roman" pitchFamily="18" charset="0"/>
              </a:rPr>
              <a:t> and </a:t>
            </a:r>
            <a:r>
              <a:rPr lang="en-US" sz="3200" b="1" dirty="0" err="1">
                <a:solidFill>
                  <a:schemeClr val="tx1"/>
                </a:solidFill>
                <a:latin typeface="Bell MT" pitchFamily="18" charset="0"/>
                <a:cs typeface="Times New Roman" pitchFamily="18" charset="0"/>
              </a:rPr>
              <a:t>IgA</a:t>
            </a:r>
            <a:r>
              <a:rPr lang="en-US" sz="3200" b="1" dirty="0">
                <a:solidFill>
                  <a:schemeClr val="tx1"/>
                </a:solidFill>
                <a:latin typeface="Bell MT" pitchFamily="18" charset="0"/>
                <a:cs typeface="Times New Roman" pitchFamily="18" charset="0"/>
              </a:rPr>
              <a:t> </a:t>
            </a:r>
            <a:r>
              <a:rPr lang="en-US" sz="3200" b="1" dirty="0" err="1">
                <a:solidFill>
                  <a:schemeClr val="tx1"/>
                </a:solidFill>
                <a:latin typeface="Bell MT" pitchFamily="18" charset="0"/>
                <a:cs typeface="Times New Roman" pitchFamily="18" charset="0"/>
              </a:rPr>
              <a:t>antiendomysial</a:t>
            </a:r>
            <a:r>
              <a:rPr lang="en-US" sz="3200" b="1" dirty="0">
                <a:solidFill>
                  <a:schemeClr val="tx1"/>
                </a:solidFill>
                <a:latin typeface="Bell MT" pitchFamily="18" charset="0"/>
                <a:cs typeface="Times New Roman" pitchFamily="18" charset="0"/>
              </a:rPr>
              <a:t> </a:t>
            </a:r>
            <a:br>
              <a:rPr lang="en-US" sz="3200" b="1" dirty="0">
                <a:solidFill>
                  <a:schemeClr val="tx1"/>
                </a:solidFill>
                <a:latin typeface="Bell MT" pitchFamily="18" charset="0"/>
                <a:cs typeface="Times New Roman" pitchFamily="18" charset="0"/>
              </a:rPr>
            </a:br>
            <a:r>
              <a:rPr lang="en-US" sz="3200" b="1" dirty="0">
                <a:solidFill>
                  <a:schemeClr val="tx1"/>
                </a:solidFill>
                <a:latin typeface="Bell MT" pitchFamily="18" charset="0"/>
                <a:cs typeface="Times New Roman" pitchFamily="18" charset="0"/>
              </a:rPr>
              <a:t>- 13C   Sucrose breath test</a:t>
            </a:r>
            <a:br>
              <a:rPr lang="ar-IQ" sz="3200" b="1" dirty="0">
                <a:solidFill>
                  <a:schemeClr val="tx1"/>
                </a:solidFill>
                <a:latin typeface="Bell MT" pitchFamily="18" charset="0"/>
                <a:cs typeface="Times New Roman" pitchFamily="18" charset="0"/>
              </a:rPr>
            </a:br>
            <a:endParaRPr lang="ar-IQ" sz="3200" b="1" dirty="0">
              <a:solidFill>
                <a:schemeClr val="tx1"/>
              </a:solidFill>
              <a:latin typeface="Bell MT"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26196"/>
          </a:xfrm>
        </p:spPr>
        <p:txBody>
          <a:bodyPr>
            <a:noAutofit/>
          </a:bodyPr>
          <a:lstStyle/>
          <a:p>
            <a:pPr algn="l"/>
            <a:r>
              <a:rPr lang="en-US" sz="4400" b="1" dirty="0">
                <a:solidFill>
                  <a:srgbClr val="FF3300"/>
                </a:solidFill>
                <a:latin typeface="Bell MT" pitchFamily="18" charset="0"/>
              </a:rPr>
              <a:t>Causes</a:t>
            </a:r>
            <a:br>
              <a:rPr lang="en-US" sz="3200" b="1" dirty="0">
                <a:solidFill>
                  <a:srgbClr val="FF3300"/>
                </a:solidFill>
                <a:latin typeface="Bell MT" pitchFamily="18" charset="0"/>
              </a:rPr>
            </a:br>
            <a:r>
              <a:rPr lang="en-US" sz="3200" b="1" dirty="0">
                <a:latin typeface="Bell MT" pitchFamily="18" charset="0"/>
              </a:rPr>
              <a:t> </a:t>
            </a:r>
            <a:br>
              <a:rPr lang="en-US" sz="3200" b="1" dirty="0">
                <a:latin typeface="Bell MT" pitchFamily="18" charset="0"/>
              </a:rPr>
            </a:br>
            <a:br>
              <a:rPr lang="en-US" sz="3200" b="1" i="1" dirty="0">
                <a:solidFill>
                  <a:schemeClr val="tx2"/>
                </a:solidFill>
                <a:latin typeface="Bell MT" pitchFamily="18" charset="0"/>
              </a:rPr>
            </a:br>
            <a:br>
              <a:rPr lang="en-US" sz="3200" b="1" dirty="0">
                <a:latin typeface="Bell MT" pitchFamily="18" charset="0"/>
              </a:rPr>
            </a:br>
            <a:br>
              <a:rPr lang="en-US" sz="3200" b="1" dirty="0">
                <a:latin typeface="Bell MT" pitchFamily="18" charset="0"/>
              </a:rPr>
            </a:br>
            <a:br>
              <a:rPr lang="en-US" sz="3200" b="1" dirty="0">
                <a:latin typeface="Bell MT" pitchFamily="18" charset="0"/>
              </a:rPr>
            </a:br>
            <a:r>
              <a:rPr lang="en-US" sz="3200" b="1" dirty="0">
                <a:latin typeface="Bell MT" pitchFamily="18" charset="0"/>
              </a:rPr>
              <a:t> </a:t>
            </a:r>
            <a:br>
              <a:rPr lang="en-US" sz="3200" b="1" dirty="0">
                <a:latin typeface="Bell MT" pitchFamily="18" charset="0"/>
              </a:rPr>
            </a:br>
            <a:br>
              <a:rPr lang="en-US" sz="3200" b="1" dirty="0">
                <a:latin typeface="Bell MT" pitchFamily="18" charset="0"/>
              </a:rPr>
            </a:br>
            <a:br>
              <a:rPr lang="en-US" sz="3200" b="1" dirty="0">
                <a:latin typeface="Bell MT" pitchFamily="18" charset="0"/>
              </a:rPr>
            </a:br>
            <a:r>
              <a:rPr lang="en-US" sz="3200" b="1" dirty="0">
                <a:latin typeface="Bell MT" pitchFamily="18" charset="0"/>
              </a:rPr>
              <a:t> </a:t>
            </a:r>
            <a:endParaRPr lang="ar-IQ" sz="3200" b="1" dirty="0">
              <a:latin typeface="Bell MT" pitchFamily="18" charset="0"/>
            </a:endParaRPr>
          </a:p>
        </p:txBody>
      </p:sp>
      <p:graphicFrame>
        <p:nvGraphicFramePr>
          <p:cNvPr id="3" name="Diagram 2"/>
          <p:cNvGraphicFramePr/>
          <p:nvPr/>
        </p:nvGraphicFramePr>
        <p:xfrm>
          <a:off x="0" y="2143116"/>
          <a:ext cx="9144000" cy="3317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dgm id="{B9E12FEA-88A9-4FC1-A025-9D257361E562}"/>
                                            </p:graphicEl>
                                          </p:spTgt>
                                        </p:tgtEl>
                                        <p:attrNameLst>
                                          <p:attrName>style.visibility</p:attrName>
                                        </p:attrNameLst>
                                      </p:cBhvr>
                                      <p:to>
                                        <p:strVal val="visible"/>
                                      </p:to>
                                    </p:set>
                                    <p:animEffect transition="in" filter="wipe(down)">
                                      <p:cBhvr>
                                        <p:cTn id="7" dur="500"/>
                                        <p:tgtEl>
                                          <p:spTgt spid="3">
                                            <p:graphicEl>
                                              <a:dgm id="{B9E12FEA-88A9-4FC1-A025-9D257361E56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dgm id="{BD3843FA-AC27-4D63-84AD-F657D4B6C3D9}"/>
                                            </p:graphicEl>
                                          </p:spTgt>
                                        </p:tgtEl>
                                        <p:attrNameLst>
                                          <p:attrName>style.visibility</p:attrName>
                                        </p:attrNameLst>
                                      </p:cBhvr>
                                      <p:to>
                                        <p:strVal val="visible"/>
                                      </p:to>
                                    </p:set>
                                    <p:animEffect transition="in" filter="wipe(down)">
                                      <p:cBhvr>
                                        <p:cTn id="12" dur="500"/>
                                        <p:tgtEl>
                                          <p:spTgt spid="3">
                                            <p:graphicEl>
                                              <a:dgm id="{BD3843FA-AC27-4D63-84AD-F657D4B6C3D9}"/>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graphicEl>
                                              <a:dgm id="{4AC4AECB-C614-43B2-ABBA-4D364BFDF49D}"/>
                                            </p:graphicEl>
                                          </p:spTgt>
                                        </p:tgtEl>
                                        <p:attrNameLst>
                                          <p:attrName>style.visibility</p:attrName>
                                        </p:attrNameLst>
                                      </p:cBhvr>
                                      <p:to>
                                        <p:strVal val="visible"/>
                                      </p:to>
                                    </p:set>
                                    <p:animEffect transition="in" filter="wipe(down)">
                                      <p:cBhvr>
                                        <p:cTn id="15" dur="500"/>
                                        <p:tgtEl>
                                          <p:spTgt spid="3">
                                            <p:graphicEl>
                                              <a:dgm id="{4AC4AECB-C614-43B2-ABBA-4D364BFDF49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graphicEl>
                                              <a:dgm id="{65A8D7E0-9A84-4B32-9E3B-276BCE9A41D9}"/>
                                            </p:graphicEl>
                                          </p:spTgt>
                                        </p:tgtEl>
                                        <p:attrNameLst>
                                          <p:attrName>style.visibility</p:attrName>
                                        </p:attrNameLst>
                                      </p:cBhvr>
                                      <p:to>
                                        <p:strVal val="visible"/>
                                      </p:to>
                                    </p:set>
                                    <p:animEffect transition="in" filter="wipe(down)">
                                      <p:cBhvr>
                                        <p:cTn id="20" dur="500"/>
                                        <p:tgtEl>
                                          <p:spTgt spid="3">
                                            <p:graphicEl>
                                              <a:dgm id="{65A8D7E0-9A84-4B32-9E3B-276BCE9A41D9}"/>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graphicEl>
                                              <a:dgm id="{A9643EBD-1F30-40BB-8A89-E6A87E7941C6}"/>
                                            </p:graphicEl>
                                          </p:spTgt>
                                        </p:tgtEl>
                                        <p:attrNameLst>
                                          <p:attrName>style.visibility</p:attrName>
                                        </p:attrNameLst>
                                      </p:cBhvr>
                                      <p:to>
                                        <p:strVal val="visible"/>
                                      </p:to>
                                    </p:set>
                                    <p:animEffect transition="in" filter="wipe(down)">
                                      <p:cBhvr>
                                        <p:cTn id="23" dur="500"/>
                                        <p:tgtEl>
                                          <p:spTgt spid="3">
                                            <p:graphicEl>
                                              <a:dgm id="{A9643EBD-1F30-40BB-8A89-E6A87E7941C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graphicEl>
                                              <a:dgm id="{45CCAF79-BDA0-438B-9F4F-1E137452575C}"/>
                                            </p:graphicEl>
                                          </p:spTgt>
                                        </p:tgtEl>
                                        <p:attrNameLst>
                                          <p:attrName>style.visibility</p:attrName>
                                        </p:attrNameLst>
                                      </p:cBhvr>
                                      <p:to>
                                        <p:strVal val="visible"/>
                                      </p:to>
                                    </p:set>
                                    <p:animEffect transition="in" filter="wipe(down)">
                                      <p:cBhvr>
                                        <p:cTn id="28" dur="500"/>
                                        <p:tgtEl>
                                          <p:spTgt spid="3">
                                            <p:graphicEl>
                                              <a:dgm id="{45CCAF79-BDA0-438B-9F4F-1E137452575C}"/>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graphicEl>
                                              <a:dgm id="{5D19F4A1-C0E4-4341-BA71-55CC2892F058}"/>
                                            </p:graphicEl>
                                          </p:spTgt>
                                        </p:tgtEl>
                                        <p:attrNameLst>
                                          <p:attrName>style.visibility</p:attrName>
                                        </p:attrNameLst>
                                      </p:cBhvr>
                                      <p:to>
                                        <p:strVal val="visible"/>
                                      </p:to>
                                    </p:set>
                                    <p:animEffect transition="in" filter="wipe(down)">
                                      <p:cBhvr>
                                        <p:cTn id="31" dur="500"/>
                                        <p:tgtEl>
                                          <p:spTgt spid="3">
                                            <p:graphicEl>
                                              <a:dgm id="{5D19F4A1-C0E4-4341-BA71-55CC2892F05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graphicEl>
                                              <a:dgm id="{948A19D0-FD0D-49F2-87EE-CDC82C999A4D}"/>
                                            </p:graphicEl>
                                          </p:spTgt>
                                        </p:tgtEl>
                                        <p:attrNameLst>
                                          <p:attrName>style.visibility</p:attrName>
                                        </p:attrNameLst>
                                      </p:cBhvr>
                                      <p:to>
                                        <p:strVal val="visible"/>
                                      </p:to>
                                    </p:set>
                                    <p:animEffect transition="in" filter="wipe(down)">
                                      <p:cBhvr>
                                        <p:cTn id="36" dur="500"/>
                                        <p:tgtEl>
                                          <p:spTgt spid="3">
                                            <p:graphicEl>
                                              <a:dgm id="{948A19D0-FD0D-49F2-87EE-CDC82C999A4D}"/>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graphicEl>
                                              <a:dgm id="{275D6A47-1AB4-40C0-ACC1-53ED1B70BB13}"/>
                                            </p:graphicEl>
                                          </p:spTgt>
                                        </p:tgtEl>
                                        <p:attrNameLst>
                                          <p:attrName>style.visibility</p:attrName>
                                        </p:attrNameLst>
                                      </p:cBhvr>
                                      <p:to>
                                        <p:strVal val="visible"/>
                                      </p:to>
                                    </p:set>
                                    <p:animEffect transition="in" filter="wipe(down)">
                                      <p:cBhvr>
                                        <p:cTn id="39" dur="500"/>
                                        <p:tgtEl>
                                          <p:spTgt spid="3">
                                            <p:graphicEl>
                                              <a:dgm id="{275D6A47-1AB4-40C0-ACC1-53ED1B70BB13}"/>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graphicEl>
                                              <a:dgm id="{B2B1564F-7B05-46E8-A28A-BD7586A509F7}"/>
                                            </p:graphicEl>
                                          </p:spTgt>
                                        </p:tgtEl>
                                        <p:attrNameLst>
                                          <p:attrName>style.visibility</p:attrName>
                                        </p:attrNameLst>
                                      </p:cBhvr>
                                      <p:to>
                                        <p:strVal val="visible"/>
                                      </p:to>
                                    </p:set>
                                    <p:animEffect transition="in" filter="wipe(down)">
                                      <p:cBhvr>
                                        <p:cTn id="44" dur="500"/>
                                        <p:tgtEl>
                                          <p:spTgt spid="3">
                                            <p:graphicEl>
                                              <a:dgm id="{B2B1564F-7B05-46E8-A28A-BD7586A509F7}"/>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
                                            <p:graphicEl>
                                              <a:dgm id="{99416852-1011-4151-9B96-3E9113AA8C7E}"/>
                                            </p:graphicEl>
                                          </p:spTgt>
                                        </p:tgtEl>
                                        <p:attrNameLst>
                                          <p:attrName>style.visibility</p:attrName>
                                        </p:attrNameLst>
                                      </p:cBhvr>
                                      <p:to>
                                        <p:strVal val="visible"/>
                                      </p:to>
                                    </p:set>
                                    <p:animEffect transition="in" filter="wipe(down)">
                                      <p:cBhvr>
                                        <p:cTn id="47" dur="500"/>
                                        <p:tgtEl>
                                          <p:spTgt spid="3">
                                            <p:graphicEl>
                                              <a:dgm id="{99416852-1011-4151-9B96-3E9113AA8C7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graphicEl>
                                              <a:dgm id="{6A4FE455-D1FB-4F01-B79A-CA297DCBA3C9}"/>
                                            </p:graphicEl>
                                          </p:spTgt>
                                        </p:tgtEl>
                                        <p:attrNameLst>
                                          <p:attrName>style.visibility</p:attrName>
                                        </p:attrNameLst>
                                      </p:cBhvr>
                                      <p:to>
                                        <p:strVal val="visible"/>
                                      </p:to>
                                    </p:set>
                                    <p:animEffect transition="in" filter="wipe(down)">
                                      <p:cBhvr>
                                        <p:cTn id="52" dur="500"/>
                                        <p:tgtEl>
                                          <p:spTgt spid="3">
                                            <p:graphicEl>
                                              <a:dgm id="{6A4FE455-D1FB-4F01-B79A-CA297DCBA3C9}"/>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
                                            <p:graphicEl>
                                              <a:dgm id="{1636CF6C-F9B2-492B-8BA2-7FE2AE88B392}"/>
                                            </p:graphicEl>
                                          </p:spTgt>
                                        </p:tgtEl>
                                        <p:attrNameLst>
                                          <p:attrName>style.visibility</p:attrName>
                                        </p:attrNameLst>
                                      </p:cBhvr>
                                      <p:to>
                                        <p:strVal val="visible"/>
                                      </p:to>
                                    </p:set>
                                    <p:animEffect transition="in" filter="wipe(down)">
                                      <p:cBhvr>
                                        <p:cTn id="55" dur="500"/>
                                        <p:tgtEl>
                                          <p:spTgt spid="3">
                                            <p:graphicEl>
                                              <a:dgm id="{1636CF6C-F9B2-492B-8BA2-7FE2AE88B39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57166"/>
            <a:ext cx="7772400" cy="428628"/>
          </a:xfrm>
        </p:spPr>
        <p:txBody>
          <a:bodyPr>
            <a:normAutofit fontScale="90000"/>
          </a:bodyPr>
          <a:lstStyle/>
          <a:p>
            <a:endParaRPr lang="ar-IQ" dirty="0"/>
          </a:p>
        </p:txBody>
      </p:sp>
      <p:sp>
        <p:nvSpPr>
          <p:cNvPr id="5" name="Subtitle 4"/>
          <p:cNvSpPr>
            <a:spLocks noGrp="1"/>
          </p:cNvSpPr>
          <p:nvPr>
            <p:ph type="subTitle" idx="1"/>
          </p:nvPr>
        </p:nvSpPr>
        <p:spPr>
          <a:xfrm>
            <a:off x="285720" y="642918"/>
            <a:ext cx="8643998" cy="6000792"/>
          </a:xfrm>
        </p:spPr>
        <p:txBody>
          <a:bodyPr/>
          <a:lstStyle/>
          <a:p>
            <a:endParaRPr lang="ar-IQ" dirty="0"/>
          </a:p>
        </p:txBody>
      </p:sp>
      <p:graphicFrame>
        <p:nvGraphicFramePr>
          <p:cNvPr id="7" name="Diagram 6"/>
          <p:cNvGraphicFramePr/>
          <p:nvPr/>
        </p:nvGraphicFramePr>
        <p:xfrm>
          <a:off x="428596" y="1397000"/>
          <a:ext cx="8501122" cy="4960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2143109" y="56635"/>
            <a:ext cx="6444660" cy="923330"/>
          </a:xfrm>
          <a:prstGeom prst="rect">
            <a:avLst/>
          </a:prstGeom>
        </p:spPr>
        <p:txBody>
          <a:bodyPr wrap="square">
            <a:spAutoFit/>
          </a:bodyPr>
          <a:lstStyle/>
          <a:p>
            <a:endParaRPr lang="en-US" dirty="0"/>
          </a:p>
          <a:p>
            <a:pPr algn="l"/>
            <a:r>
              <a:rPr lang="en-US" dirty="0"/>
              <a:t>        </a:t>
            </a:r>
          </a:p>
          <a:p>
            <a:pPr algn="l"/>
            <a:r>
              <a:rPr lang="en-US" dirty="0"/>
              <a:t>          </a:t>
            </a:r>
            <a:endParaRPr lang="ar-IQ"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F6AA5C50-353C-407C-B6CE-A34B91C79341}"/>
                                            </p:graphicEl>
                                          </p:spTgt>
                                        </p:tgtEl>
                                        <p:attrNameLst>
                                          <p:attrName>style.visibility</p:attrName>
                                        </p:attrNameLst>
                                      </p:cBhvr>
                                      <p:to>
                                        <p:strVal val="visible"/>
                                      </p:to>
                                    </p:set>
                                    <p:animEffect transition="in" filter="wipe(down)">
                                      <p:cBhvr>
                                        <p:cTn id="7" dur="500"/>
                                        <p:tgtEl>
                                          <p:spTgt spid="7">
                                            <p:graphicEl>
                                              <a:dgm id="{F6AA5C50-353C-407C-B6CE-A34B91C79341}"/>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AE1AA156-319C-4A5B-9F91-8BF1D828E051}"/>
                                            </p:graphicEl>
                                          </p:spTgt>
                                        </p:tgtEl>
                                        <p:attrNameLst>
                                          <p:attrName>style.visibility</p:attrName>
                                        </p:attrNameLst>
                                      </p:cBhvr>
                                      <p:to>
                                        <p:strVal val="visible"/>
                                      </p:to>
                                    </p:set>
                                    <p:animEffect transition="in" filter="wipe(down)">
                                      <p:cBhvr>
                                        <p:cTn id="10" dur="500"/>
                                        <p:tgtEl>
                                          <p:spTgt spid="7">
                                            <p:graphicEl>
                                              <a:dgm id="{AE1AA156-319C-4A5B-9F91-8BF1D828E05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graphicEl>
                                              <a:dgm id="{1E839EE4-6109-4F5A-A003-0EFF1E44B3D1}"/>
                                            </p:graphicEl>
                                          </p:spTgt>
                                        </p:tgtEl>
                                        <p:attrNameLst>
                                          <p:attrName>style.visibility</p:attrName>
                                        </p:attrNameLst>
                                      </p:cBhvr>
                                      <p:to>
                                        <p:strVal val="visible"/>
                                      </p:to>
                                    </p:set>
                                    <p:animEffect transition="in" filter="wipe(down)">
                                      <p:cBhvr>
                                        <p:cTn id="15" dur="500"/>
                                        <p:tgtEl>
                                          <p:spTgt spid="7">
                                            <p:graphicEl>
                                              <a:dgm id="{1E839EE4-6109-4F5A-A003-0EFF1E44B3D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graphicEl>
                                              <a:dgm id="{64C9273E-776A-4AA8-91DF-E3AEF4802361}"/>
                                            </p:graphicEl>
                                          </p:spTgt>
                                        </p:tgtEl>
                                        <p:attrNameLst>
                                          <p:attrName>style.visibility</p:attrName>
                                        </p:attrNameLst>
                                      </p:cBhvr>
                                      <p:to>
                                        <p:strVal val="visible"/>
                                      </p:to>
                                    </p:set>
                                    <p:animEffect transition="in" filter="wipe(down)">
                                      <p:cBhvr>
                                        <p:cTn id="20" dur="500"/>
                                        <p:tgtEl>
                                          <p:spTgt spid="7">
                                            <p:graphicEl>
                                              <a:dgm id="{64C9273E-776A-4AA8-91DF-E3AEF480236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graphicEl>
                                              <a:dgm id="{5540EA11-B6FE-4CBE-8114-0A4E5634AF50}"/>
                                            </p:graphicEl>
                                          </p:spTgt>
                                        </p:tgtEl>
                                        <p:attrNameLst>
                                          <p:attrName>style.visibility</p:attrName>
                                        </p:attrNameLst>
                                      </p:cBhvr>
                                      <p:to>
                                        <p:strVal val="visible"/>
                                      </p:to>
                                    </p:set>
                                    <p:animEffect transition="in" filter="wipe(down)">
                                      <p:cBhvr>
                                        <p:cTn id="25" dur="500"/>
                                        <p:tgtEl>
                                          <p:spTgt spid="7">
                                            <p:graphicEl>
                                              <a:dgm id="{5540EA11-B6FE-4CBE-8114-0A4E5634AF50}"/>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graphicEl>
                                              <a:dgm id="{B3593896-2E04-44AC-BA11-B74C96D81E67}"/>
                                            </p:graphicEl>
                                          </p:spTgt>
                                        </p:tgtEl>
                                        <p:attrNameLst>
                                          <p:attrName>style.visibility</p:attrName>
                                        </p:attrNameLst>
                                      </p:cBhvr>
                                      <p:to>
                                        <p:strVal val="visible"/>
                                      </p:to>
                                    </p:set>
                                    <p:animEffect transition="in" filter="wipe(down)">
                                      <p:cBhvr>
                                        <p:cTn id="30" dur="500"/>
                                        <p:tgtEl>
                                          <p:spTgt spid="7">
                                            <p:graphicEl>
                                              <a:dgm id="{B3593896-2E04-44AC-BA11-B74C96D81E67}"/>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graphicEl>
                                              <a:dgm id="{2F25CF50-D1C2-42AC-AC3E-7B648E55AECE}"/>
                                            </p:graphicEl>
                                          </p:spTgt>
                                        </p:tgtEl>
                                        <p:attrNameLst>
                                          <p:attrName>style.visibility</p:attrName>
                                        </p:attrNameLst>
                                      </p:cBhvr>
                                      <p:to>
                                        <p:strVal val="visible"/>
                                      </p:to>
                                    </p:set>
                                    <p:animEffect transition="in" filter="wipe(down)">
                                      <p:cBhvr>
                                        <p:cTn id="35" dur="500"/>
                                        <p:tgtEl>
                                          <p:spTgt spid="7">
                                            <p:graphicEl>
                                              <a:dgm id="{2F25CF50-D1C2-42AC-AC3E-7B648E55AEC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97634"/>
          </a:xfrm>
        </p:spPr>
        <p:txBody>
          <a:bodyPr/>
          <a:lstStyle/>
          <a:p>
            <a:endParaRPr lang="ar-IQ" dirty="0"/>
          </a:p>
        </p:txBody>
      </p:sp>
      <p:pic>
        <p:nvPicPr>
          <p:cNvPr id="3" name="Picture 5" descr="9579a1c045"/>
          <p:cNvPicPr>
            <a:picLocks noChangeAspect="1" noChangeArrowheads="1"/>
          </p:cNvPicPr>
          <p:nvPr/>
        </p:nvPicPr>
        <p:blipFill>
          <a:blip r:embed="rId2"/>
          <a:srcRect/>
          <a:stretch>
            <a:fillRect/>
          </a:stretch>
        </p:blipFill>
        <p:spPr bwMode="auto">
          <a:xfrm>
            <a:off x="0" y="-142900"/>
            <a:ext cx="9144000" cy="6500834"/>
          </a:xfrm>
          <a:prstGeom prst="rect">
            <a:avLst/>
          </a:prstGeom>
          <a:noFill/>
          <a:ln w="9525">
            <a:noFill/>
            <a:miter lim="800000"/>
            <a:headEnd/>
            <a:tailEnd/>
          </a:ln>
        </p:spPr>
      </p:pic>
      <p:sp>
        <p:nvSpPr>
          <p:cNvPr id="4" name="Rectangle 3"/>
          <p:cNvSpPr/>
          <p:nvPr/>
        </p:nvSpPr>
        <p:spPr>
          <a:xfrm>
            <a:off x="1571604" y="4572009"/>
            <a:ext cx="6500858" cy="3108543"/>
          </a:xfrm>
          <a:prstGeom prst="rect">
            <a:avLst/>
          </a:prstGeom>
        </p:spPr>
        <p:txBody>
          <a:bodyPr wrap="square">
            <a:spAutoFit/>
          </a:bodyPr>
          <a:lstStyle/>
          <a:p>
            <a:pPr algn="ctr"/>
            <a:r>
              <a:rPr lang="en-US" sz="2800" b="1" dirty="0"/>
              <a:t>Gluten-Sensitive Enteropathy </a:t>
            </a:r>
          </a:p>
          <a:p>
            <a:pPr algn="ctr"/>
            <a:r>
              <a:rPr lang="en-US" sz="2800" b="1" dirty="0"/>
              <a:t>(Celiac Disease)</a:t>
            </a:r>
          </a:p>
          <a:p>
            <a:pPr algn="ctr"/>
            <a:endParaRPr lang="en-US" sz="2800" b="1" dirty="0"/>
          </a:p>
          <a:p>
            <a:pPr algn="ctr"/>
            <a:endParaRPr lang="en-US" sz="2800" b="1" dirty="0"/>
          </a:p>
          <a:p>
            <a:pPr algn="ctr"/>
            <a:endParaRPr lang="en-US" sz="2800" b="1" dirty="0"/>
          </a:p>
          <a:p>
            <a:pPr algn="ctr"/>
            <a:endParaRPr lang="en-US" sz="2800" b="1" dirty="0"/>
          </a:p>
          <a:p>
            <a:pPr algn="ctr"/>
            <a:endParaRPr lang="ar-IQ" sz="2800" dirty="0"/>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4214826"/>
          </a:xfrm>
        </p:spPr>
        <p:txBody>
          <a:bodyPr>
            <a:normAutofit/>
          </a:bodyPr>
          <a:lstStyle/>
          <a:p>
            <a:r>
              <a:rPr lang="en-US" sz="2800" b="1" dirty="0">
                <a:latin typeface="Times New Roman" pitchFamily="18" charset="0"/>
                <a:cs typeface="Times New Roman" pitchFamily="18" charset="0"/>
              </a:rPr>
              <a:t>Case study:</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A 2-year-old boy had a history of poor growth from 12 months of age. His parents had noticed that he tended to be crotchety and had three or four foul- smelling stool a day.</a:t>
            </a:r>
            <a:br>
              <a:rPr lang="en-US" sz="2800" b="1" dirty="0">
                <a:latin typeface="Times New Roman" pitchFamily="18" charset="0"/>
                <a:cs typeface="Times New Roman" pitchFamily="18" charset="0"/>
              </a:rPr>
            </a:b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What is  the possible Diagnosis ?  </a:t>
            </a:r>
            <a:endParaRPr lang="ar-IQ" sz="2800" b="1" dirty="0">
              <a:latin typeface="Times New Roman" pitchFamily="18" charset="0"/>
              <a:cs typeface="Times New Roman" pitchFamily="18" charset="0"/>
            </a:endParaRP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54758"/>
          </a:xfrm>
        </p:spPr>
        <p:txBody>
          <a:bodyPr>
            <a:normAutofit/>
          </a:bodyPr>
          <a:lstStyle/>
          <a:p>
            <a:pPr algn="l"/>
            <a:r>
              <a:rPr lang="en-US" dirty="0">
                <a:latin typeface="Bell MT" pitchFamily="18" charset="0"/>
                <a:cs typeface="Times New Roman" pitchFamily="18" charset="0"/>
              </a:rPr>
              <a:t>Autoimmune inflammatory disease -small intestine </a:t>
            </a:r>
            <a:br>
              <a:rPr lang="en-US" dirty="0">
                <a:latin typeface="Bell MT" pitchFamily="18" charset="0"/>
                <a:cs typeface="Times New Roman" pitchFamily="18" charset="0"/>
              </a:rPr>
            </a:br>
            <a:r>
              <a:rPr lang="en-US" dirty="0">
                <a:latin typeface="Bell MT" pitchFamily="18" charset="0"/>
                <a:cs typeface="Times New Roman" pitchFamily="18" charset="0"/>
              </a:rPr>
              <a:t>Ingestion of gluten</a:t>
            </a:r>
            <a:br>
              <a:rPr lang="en-US" dirty="0">
                <a:latin typeface="Bell MT" pitchFamily="18" charset="0"/>
                <a:cs typeface="Times New Roman" pitchFamily="18" charset="0"/>
              </a:rPr>
            </a:br>
            <a:r>
              <a:rPr lang="en-US" dirty="0">
                <a:latin typeface="Bell MT" pitchFamily="18" charset="0"/>
                <a:cs typeface="Times New Roman" pitchFamily="18" charset="0"/>
              </a:rPr>
              <a:t>Genetically susceptible persons. </a:t>
            </a:r>
            <a:endParaRPr lang="ar-IQ" dirty="0">
              <a:latin typeface="Bell MT" pitchFamily="18" charset="0"/>
            </a:endParaRP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43956" cy="6583362"/>
          </a:xfrm>
        </p:spPr>
        <p:txBody>
          <a:bodyPr>
            <a:normAutofit/>
          </a:bodyPr>
          <a:lstStyle/>
          <a:p>
            <a:pPr algn="l" rtl="0">
              <a:buFont typeface="Wingdings" pitchFamily="2" charset="2"/>
              <a:buChar char="q"/>
            </a:pPr>
            <a:r>
              <a:rPr lang="en-US" sz="3200" b="1" dirty="0">
                <a:solidFill>
                  <a:srgbClr val="FF0000"/>
                </a:solidFill>
                <a:latin typeface="Bell MT" pitchFamily="18" charset="0"/>
                <a:cs typeface="Times New Roman" pitchFamily="18" charset="0"/>
              </a:rPr>
              <a:t>Manifestations</a:t>
            </a:r>
            <a:br>
              <a:rPr lang="en-US" sz="3200" b="1" dirty="0">
                <a:solidFill>
                  <a:srgbClr val="FF0000"/>
                </a:solidFill>
                <a:latin typeface="Bell MT" pitchFamily="18" charset="0"/>
                <a:cs typeface="Times New Roman" pitchFamily="18" charset="0"/>
              </a:rPr>
            </a:br>
            <a:r>
              <a:rPr lang="en-US" sz="3200" b="1" dirty="0">
                <a:solidFill>
                  <a:srgbClr val="FF0000"/>
                </a:solidFill>
                <a:latin typeface="Bell MT" pitchFamily="18" charset="0"/>
                <a:cs typeface="Times New Roman" pitchFamily="18" charset="0"/>
              </a:rPr>
              <a:t> </a:t>
            </a:r>
            <a:r>
              <a:rPr lang="en-US" sz="3200" b="1" dirty="0">
                <a:solidFill>
                  <a:schemeClr val="tx1"/>
                </a:solidFill>
                <a:latin typeface="Bell MT" pitchFamily="18" charset="0"/>
                <a:cs typeface="Times New Roman" pitchFamily="18" charset="0"/>
              </a:rPr>
              <a:t>1-S</a:t>
            </a:r>
            <a:r>
              <a:rPr lang="en-US" sz="3200" b="1" dirty="0">
                <a:latin typeface="Bell MT" pitchFamily="18" charset="0"/>
                <a:cs typeface="Times New Roman" pitchFamily="18" charset="0"/>
              </a:rPr>
              <a:t>ilent</a:t>
            </a:r>
            <a:br>
              <a:rPr lang="en-US" sz="3200" b="1" dirty="0">
                <a:latin typeface="Bell MT" pitchFamily="18" charset="0"/>
                <a:cs typeface="Times New Roman" pitchFamily="18" charset="0"/>
              </a:rPr>
            </a:br>
            <a:r>
              <a:rPr lang="ar-IQ" sz="3200" b="1" dirty="0">
                <a:latin typeface="Bell MT" pitchFamily="18" charset="0"/>
                <a:cs typeface="Times New Roman" pitchFamily="18" charset="0"/>
              </a:rPr>
              <a:t> </a:t>
            </a:r>
            <a:r>
              <a:rPr lang="en-US" sz="3200" b="1" dirty="0">
                <a:latin typeface="Bell MT" pitchFamily="18" charset="0"/>
                <a:cs typeface="Times New Roman" pitchFamily="18" charset="0"/>
              </a:rPr>
              <a:t>2-Classic (infancy)</a:t>
            </a:r>
            <a:br>
              <a:rPr lang="en-US" sz="3200" b="1" dirty="0">
                <a:latin typeface="Bell MT" pitchFamily="18" charset="0"/>
                <a:cs typeface="Times New Roman" pitchFamily="18" charset="0"/>
              </a:rPr>
            </a:br>
            <a:r>
              <a:rPr lang="en-US" sz="3200" b="1" dirty="0">
                <a:latin typeface="Bell MT" pitchFamily="18" charset="0"/>
                <a:cs typeface="Times New Roman" pitchFamily="18" charset="0"/>
              </a:rPr>
              <a:t>failure to thrive, diarrhea, abdominal distention, developmental delay, and, severe malnutrition.</a:t>
            </a:r>
            <a:br>
              <a:rPr lang="en-US" sz="3200" b="1" dirty="0">
                <a:latin typeface="Bell MT" pitchFamily="18" charset="0"/>
                <a:cs typeface="Times New Roman" pitchFamily="18" charset="0"/>
              </a:rPr>
            </a:br>
            <a:r>
              <a:rPr lang="en-US" sz="3200" b="1" dirty="0">
                <a:latin typeface="Bell MT" pitchFamily="18" charset="0"/>
                <a:cs typeface="Times New Roman" pitchFamily="18" charset="0"/>
              </a:rPr>
              <a:t>3-Constitutional short stature or dental enamel defects </a:t>
            </a:r>
            <a:br>
              <a:rPr lang="en-US" sz="3200" b="1" dirty="0">
                <a:latin typeface="Bell MT" pitchFamily="18" charset="0"/>
                <a:cs typeface="Times New Roman" pitchFamily="18" charset="0"/>
              </a:rPr>
            </a:br>
            <a:r>
              <a:rPr lang="en-US" sz="3200" b="1" dirty="0">
                <a:latin typeface="Bell MT" pitchFamily="18" charset="0"/>
                <a:cs typeface="Times New Roman" pitchFamily="18" charset="0"/>
              </a:rPr>
              <a:t>4-Other auto-immune syndromes</a:t>
            </a:r>
            <a:br>
              <a:rPr lang="en-US" sz="3200" b="1" dirty="0">
                <a:latin typeface="Bell MT" pitchFamily="18" charset="0"/>
                <a:cs typeface="Times New Roman" pitchFamily="18" charset="0"/>
              </a:rPr>
            </a:br>
            <a:r>
              <a:rPr lang="en-US" sz="3200" b="1" dirty="0">
                <a:latin typeface="Bell MT" pitchFamily="18" charset="0"/>
                <a:cs typeface="Times New Roman" pitchFamily="18" charset="0"/>
              </a:rPr>
              <a:t>5-</a:t>
            </a:r>
            <a:r>
              <a:rPr lang="en-US" sz="3200" b="1" dirty="0">
                <a:solidFill>
                  <a:srgbClr val="FF3300"/>
                </a:solidFill>
                <a:latin typeface="Bell MT" pitchFamily="18" charset="0"/>
                <a:cs typeface="Times New Roman" pitchFamily="18" charset="0"/>
              </a:rPr>
              <a:t> </a:t>
            </a:r>
            <a:r>
              <a:rPr lang="en-US" sz="3200" b="1" dirty="0">
                <a:latin typeface="Bell MT" pitchFamily="18" charset="0"/>
                <a:cs typeface="Times New Roman" pitchFamily="18" charset="0"/>
              </a:rPr>
              <a:t>Anemia</a:t>
            </a:r>
            <a:br>
              <a:rPr lang="en-US" sz="3200" b="1" dirty="0">
                <a:latin typeface="Bell MT" pitchFamily="18" charset="0"/>
                <a:cs typeface="Times New Roman" pitchFamily="18" charset="0"/>
              </a:rPr>
            </a:br>
            <a:r>
              <a:rPr lang="en-US" sz="3200" b="1" dirty="0">
                <a:latin typeface="Bell MT" pitchFamily="18" charset="0"/>
                <a:cs typeface="Times New Roman" pitchFamily="18" charset="0"/>
              </a:rPr>
              <a:t>6-</a:t>
            </a:r>
            <a:r>
              <a:rPr lang="en-US" sz="3200" b="1" dirty="0">
                <a:solidFill>
                  <a:srgbClr val="FF3300"/>
                </a:solidFill>
                <a:latin typeface="Bell MT" pitchFamily="18" charset="0"/>
                <a:cs typeface="Times New Roman" pitchFamily="18" charset="0"/>
              </a:rPr>
              <a:t> </a:t>
            </a:r>
            <a:r>
              <a:rPr lang="en-US" sz="3200" b="1" dirty="0">
                <a:latin typeface="Bell MT" pitchFamily="18" charset="0"/>
                <a:cs typeface="Times New Roman" pitchFamily="18" charset="0"/>
              </a:rPr>
              <a:t>Dermatitis </a:t>
            </a:r>
            <a:r>
              <a:rPr lang="en-US" sz="3200" b="1" dirty="0" err="1">
                <a:latin typeface="Bell MT" pitchFamily="18" charset="0"/>
                <a:cs typeface="Times New Roman" pitchFamily="18" charset="0"/>
              </a:rPr>
              <a:t>Herpetiformis</a:t>
            </a:r>
            <a:endParaRPr lang="ar-IQ" sz="3200" b="1" dirty="0">
              <a:latin typeface="Bell MT" pitchFamily="18" charset="0"/>
            </a:endParaRP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latin typeface="Bell MT" pitchFamily="18" charset="0"/>
            </a:endParaRPr>
          </a:p>
        </p:txBody>
      </p:sp>
      <p:pic>
        <p:nvPicPr>
          <p:cNvPr id="4" name="Picture 2"/>
          <p:cNvPicPr>
            <a:picLocks noGrp="1" noChangeAspect="1" noChangeArrowheads="1"/>
          </p:cNvPicPr>
          <p:nvPr>
            <p:ph idx="1"/>
          </p:nvPr>
        </p:nvPicPr>
        <p:blipFill>
          <a:blip r:embed="rId2"/>
          <a:srcRect/>
          <a:stretch>
            <a:fillRect/>
          </a:stretch>
        </p:blipFill>
        <p:spPr bwMode="auto">
          <a:xfrm>
            <a:off x="0" y="322942"/>
            <a:ext cx="9108504" cy="6535058"/>
          </a:xfrm>
          <a:prstGeom prst="rect">
            <a:avLst/>
          </a:prstGeom>
          <a:noFill/>
          <a:ln w="9525">
            <a:noFill/>
            <a:miter lim="800000"/>
            <a:headEnd/>
            <a:tailEnd/>
          </a:ln>
          <a:effectLst/>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b="1" dirty="0">
                <a:latin typeface="Times New Roman" pitchFamily="18" charset="0"/>
                <a:cs typeface="Times New Roman" pitchFamily="18" charset="0"/>
              </a:rPr>
              <a:t>Dermatitis </a:t>
            </a:r>
            <a:r>
              <a:rPr lang="en-US" sz="2400" b="1" dirty="0" err="1">
                <a:latin typeface="Times New Roman" pitchFamily="18" charset="0"/>
                <a:cs typeface="Times New Roman" pitchFamily="18" charset="0"/>
              </a:rPr>
              <a:t>herpetiformis</a:t>
            </a:r>
            <a:r>
              <a:rPr lang="en-US" sz="2400" b="1" dirty="0">
                <a:latin typeface="Times New Roman" pitchFamily="18" charset="0"/>
                <a:cs typeface="Times New Roman" pitchFamily="18" charset="0"/>
              </a:rPr>
              <a:t>,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“celiac disease of the skin.”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Vesicular, crusted, intensely </a:t>
            </a:r>
            <a:r>
              <a:rPr lang="en-US" sz="2400" b="1" dirty="0" err="1">
                <a:latin typeface="Times New Roman" pitchFamily="18" charset="0"/>
                <a:cs typeface="Times New Roman" pitchFamily="18" charset="0"/>
              </a:rPr>
              <a:t>pruritic</a:t>
            </a:r>
            <a:r>
              <a:rPr lang="en-US" sz="2400" b="1" dirty="0">
                <a:latin typeface="Times New Roman" pitchFamily="18" charset="0"/>
                <a:cs typeface="Times New Roman" pitchFamily="18" charset="0"/>
              </a:rPr>
              <a:t> lesions develop on the back</a:t>
            </a:r>
            <a:endParaRPr lang="ar-IQ" sz="2400" b="1" dirty="0"/>
          </a:p>
        </p:txBody>
      </p:sp>
      <p:pic>
        <p:nvPicPr>
          <p:cNvPr id="6" name="Picture 7"/>
          <p:cNvPicPr>
            <a:picLocks noGrp="1" noChangeAspect="1" noChangeArrowheads="1"/>
          </p:cNvPicPr>
          <p:nvPr>
            <p:ph sz="half" idx="1"/>
          </p:nvPr>
        </p:nvPicPr>
        <p:blipFill>
          <a:blip r:embed="rId2"/>
          <a:stretch>
            <a:fillRect/>
          </a:stretch>
        </p:blipFill>
        <p:spPr>
          <a:xfrm>
            <a:off x="1397793" y="3569494"/>
            <a:ext cx="2157413" cy="1885950"/>
          </a:xfrm>
          <a:noFill/>
        </p:spPr>
      </p:pic>
      <p:pic>
        <p:nvPicPr>
          <p:cNvPr id="7" name="Picture 8"/>
          <p:cNvPicPr>
            <a:picLocks noGrp="1" noChangeAspect="1" noChangeArrowheads="1"/>
          </p:cNvPicPr>
          <p:nvPr>
            <p:ph sz="half" idx="2"/>
          </p:nvPr>
        </p:nvPicPr>
        <p:blipFill>
          <a:blip r:embed="rId3"/>
          <a:stretch>
            <a:fillRect/>
          </a:stretch>
        </p:blipFill>
        <p:spPr>
          <a:xfrm>
            <a:off x="5522826" y="3490229"/>
            <a:ext cx="2289348" cy="2044480"/>
          </a:xfrm>
          <a:noFill/>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69072"/>
          </a:xfrm>
        </p:spPr>
        <p:txBody>
          <a:bodyPr>
            <a:normAutofit/>
          </a:bodyPr>
          <a:lstStyle/>
          <a:p>
            <a:pPr rtl="0"/>
            <a:r>
              <a:rPr lang="en-US" sz="4400" b="1" dirty="0">
                <a:latin typeface="Times New Roman" pitchFamily="18" charset="0"/>
                <a:cs typeface="Times New Roman" pitchFamily="18" charset="0"/>
              </a:rPr>
              <a:t>Diagnosis</a:t>
            </a:r>
            <a:br>
              <a:rPr lang="en-US" sz="4400" b="1" dirty="0">
                <a:latin typeface="Times New Roman" pitchFamily="18" charset="0"/>
                <a:cs typeface="Times New Roman" pitchFamily="18" charset="0"/>
              </a:rPr>
            </a:br>
            <a:r>
              <a:rPr lang="en-US" sz="4400" b="1" dirty="0">
                <a:solidFill>
                  <a:srgbClr val="FF0000"/>
                </a:solidFill>
                <a:latin typeface="Times New Roman" pitchFamily="18" charset="0"/>
                <a:cs typeface="Times New Roman" pitchFamily="18" charset="0"/>
              </a:rPr>
              <a:t>Serologic Tests</a:t>
            </a:r>
            <a:br>
              <a:rPr lang="en-US" sz="4400" dirty="0">
                <a:latin typeface="Times New Roman" pitchFamily="18" charset="0"/>
                <a:cs typeface="Times New Roman" pitchFamily="18" charset="0"/>
              </a:rPr>
            </a:br>
            <a:r>
              <a:rPr lang="en-US" sz="4400" dirty="0">
                <a:latin typeface="Times New Roman" pitchFamily="18" charset="0"/>
                <a:cs typeface="Times New Roman" pitchFamily="18" charset="0"/>
              </a:rPr>
              <a:t>1) </a:t>
            </a:r>
            <a:r>
              <a:rPr lang="en-US" sz="4400" dirty="0" err="1">
                <a:latin typeface="Times New Roman" pitchFamily="18" charset="0"/>
                <a:cs typeface="Times New Roman" pitchFamily="18" charset="0"/>
              </a:rPr>
              <a:t>IgA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antiendomysial</a:t>
            </a:r>
            <a:r>
              <a:rPr lang="en-US" sz="4400" dirty="0">
                <a:latin typeface="Times New Roman" pitchFamily="18" charset="0"/>
                <a:cs typeface="Times New Roman" pitchFamily="18" charset="0"/>
              </a:rPr>
              <a:t> Antibodies</a:t>
            </a:r>
            <a:br>
              <a:rPr lang="en-US" sz="4400" dirty="0">
                <a:solidFill>
                  <a:srgbClr val="C00000"/>
                </a:solidFill>
                <a:latin typeface="Times New Roman" pitchFamily="18" charset="0"/>
                <a:cs typeface="Times New Roman" pitchFamily="18" charset="0"/>
              </a:rPr>
            </a:br>
            <a:r>
              <a:rPr lang="en-US" sz="4400" dirty="0">
                <a:latin typeface="Times New Roman" pitchFamily="18" charset="0"/>
                <a:cs typeface="Times New Roman" pitchFamily="18" charset="0"/>
              </a:rPr>
              <a:t>2) </a:t>
            </a:r>
            <a:r>
              <a:rPr lang="en-US" sz="4400" dirty="0" err="1">
                <a:latin typeface="Times New Roman" pitchFamily="18" charset="0"/>
                <a:cs typeface="Times New Roman" pitchFamily="18" charset="0"/>
              </a:rPr>
              <a:t>IgA</a:t>
            </a:r>
            <a:r>
              <a:rPr lang="en-US" sz="4400" dirty="0">
                <a:latin typeface="Times New Roman" pitchFamily="18" charset="0"/>
                <a:cs typeface="Times New Roman" pitchFamily="18" charset="0"/>
              </a:rPr>
              <a:t> anti tissue </a:t>
            </a:r>
            <a:r>
              <a:rPr lang="en-US" sz="4400" dirty="0" err="1">
                <a:latin typeface="Times New Roman" pitchFamily="18" charset="0"/>
                <a:cs typeface="Times New Roman" pitchFamily="18" charset="0"/>
              </a:rPr>
              <a:t>transglutaminase</a:t>
            </a:r>
            <a:br>
              <a:rPr lang="en-US" sz="4400" dirty="0">
                <a:latin typeface="Times New Roman" pitchFamily="18" charset="0"/>
                <a:cs typeface="Times New Roman" pitchFamily="18" charset="0"/>
              </a:rPr>
            </a:br>
            <a:r>
              <a:rPr lang="en-US" sz="4400" dirty="0">
                <a:latin typeface="Times New Roman" pitchFamily="18" charset="0"/>
                <a:cs typeface="Times New Roman" pitchFamily="18" charset="0"/>
              </a:rPr>
              <a:t>(false negative with </a:t>
            </a:r>
            <a:r>
              <a:rPr lang="en-US" sz="4400" dirty="0" err="1">
                <a:latin typeface="Times New Roman" pitchFamily="18" charset="0"/>
                <a:cs typeface="Times New Roman" pitchFamily="18" charset="0"/>
              </a:rPr>
              <a:t>IgA</a:t>
            </a:r>
            <a:r>
              <a:rPr lang="en-US" sz="4400" dirty="0">
                <a:latin typeface="Times New Roman" pitchFamily="18" charset="0"/>
                <a:cs typeface="Times New Roman" pitchFamily="18" charset="0"/>
              </a:rPr>
              <a:t> def.) </a:t>
            </a:r>
            <a:br>
              <a:rPr lang="en-US" sz="4400" dirty="0">
                <a:latin typeface="Times New Roman" pitchFamily="18" charset="0"/>
                <a:cs typeface="Times New Roman" pitchFamily="18" charset="0"/>
              </a:rPr>
            </a:br>
            <a:r>
              <a:rPr lang="en-US" sz="4400" dirty="0">
                <a:solidFill>
                  <a:srgbClr val="92D050"/>
                </a:solidFill>
                <a:latin typeface="Times New Roman" pitchFamily="18" charset="0"/>
                <a:cs typeface="Times New Roman" pitchFamily="18" charset="0"/>
              </a:rPr>
              <a:t>3)</a:t>
            </a:r>
            <a:r>
              <a:rPr lang="en-US" sz="4400" dirty="0" err="1">
                <a:solidFill>
                  <a:srgbClr val="92D050"/>
                </a:solidFill>
                <a:latin typeface="Times New Roman" pitchFamily="18" charset="0"/>
                <a:cs typeface="Times New Roman" pitchFamily="18" charset="0"/>
              </a:rPr>
              <a:t>IgA</a:t>
            </a:r>
            <a:r>
              <a:rPr lang="en-US" sz="4400" dirty="0">
                <a:solidFill>
                  <a:srgbClr val="92D050"/>
                </a:solidFill>
                <a:latin typeface="Times New Roman" pitchFamily="18" charset="0"/>
                <a:cs typeface="Times New Roman" pitchFamily="18" charset="0"/>
              </a:rPr>
              <a:t> </a:t>
            </a:r>
            <a:r>
              <a:rPr lang="en-US" sz="4400" dirty="0" err="1">
                <a:solidFill>
                  <a:srgbClr val="92D050"/>
                </a:solidFill>
                <a:latin typeface="Times New Roman" pitchFamily="18" charset="0"/>
                <a:cs typeface="Times New Roman" pitchFamily="18" charset="0"/>
              </a:rPr>
              <a:t>antigliadin</a:t>
            </a:r>
            <a:r>
              <a:rPr lang="en-US" sz="4400" dirty="0">
                <a:solidFill>
                  <a:srgbClr val="92D050"/>
                </a:solidFill>
                <a:latin typeface="Times New Roman" pitchFamily="18" charset="0"/>
                <a:cs typeface="Times New Roman" pitchFamily="18" charset="0"/>
              </a:rPr>
              <a:t> </a:t>
            </a:r>
            <a:br>
              <a:rPr lang="en-US" sz="4400" dirty="0">
                <a:solidFill>
                  <a:srgbClr val="92D050"/>
                </a:solidFill>
                <a:latin typeface="Times New Roman" pitchFamily="18" charset="0"/>
                <a:cs typeface="Times New Roman" pitchFamily="18" charset="0"/>
              </a:rPr>
            </a:br>
            <a:r>
              <a:rPr lang="en-US" sz="4400" dirty="0">
                <a:solidFill>
                  <a:srgbClr val="92D050"/>
                </a:solidFill>
                <a:latin typeface="Times New Roman" pitchFamily="18" charset="0"/>
                <a:cs typeface="Times New Roman" pitchFamily="18" charset="0"/>
              </a:rPr>
              <a:t>4)</a:t>
            </a:r>
            <a:r>
              <a:rPr lang="en-US" sz="4400" dirty="0" err="1">
                <a:solidFill>
                  <a:srgbClr val="92D050"/>
                </a:solidFill>
                <a:latin typeface="Times New Roman" pitchFamily="18" charset="0"/>
                <a:cs typeface="Times New Roman" pitchFamily="18" charset="0"/>
              </a:rPr>
              <a:t>IgG</a:t>
            </a:r>
            <a:r>
              <a:rPr lang="en-US" sz="4400" dirty="0">
                <a:solidFill>
                  <a:srgbClr val="92D050"/>
                </a:solidFill>
                <a:latin typeface="Times New Roman" pitchFamily="18" charset="0"/>
                <a:cs typeface="Times New Roman" pitchFamily="18" charset="0"/>
              </a:rPr>
              <a:t> </a:t>
            </a:r>
            <a:r>
              <a:rPr lang="en-US" sz="4400" dirty="0" err="1">
                <a:solidFill>
                  <a:srgbClr val="92D050"/>
                </a:solidFill>
                <a:latin typeface="Times New Roman" pitchFamily="18" charset="0"/>
                <a:cs typeface="Times New Roman" pitchFamily="18" charset="0"/>
              </a:rPr>
              <a:t>antigliadin</a:t>
            </a:r>
            <a:endParaRPr lang="ar-IQ" sz="4400" dirty="0">
              <a:solidFill>
                <a:srgbClr val="92D050"/>
              </a:solidFill>
            </a:endParaRP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69006"/>
          </a:xfrm>
        </p:spPr>
        <p:txBody>
          <a:bodyPr>
            <a:noAutofit/>
          </a:bodyPr>
          <a:lstStyle/>
          <a:p>
            <a:pPr algn="l"/>
            <a:r>
              <a:rPr lang="en-US" sz="3600" b="1" dirty="0">
                <a:latin typeface="Bell MT" pitchFamily="18" charset="0"/>
              </a:rPr>
              <a:t> </a:t>
            </a:r>
            <a:r>
              <a:rPr lang="en-US" sz="3600" b="1" dirty="0">
                <a:solidFill>
                  <a:srgbClr val="FF0000"/>
                </a:solidFill>
                <a:latin typeface="Bell MT" pitchFamily="18" charset="0"/>
              </a:rPr>
              <a:t>Indications for serologic tests</a:t>
            </a:r>
            <a:br>
              <a:rPr lang="en-US" sz="3600" b="1" dirty="0">
                <a:solidFill>
                  <a:srgbClr val="FF0000"/>
                </a:solidFill>
                <a:latin typeface="Bell MT" pitchFamily="18" charset="0"/>
              </a:rPr>
            </a:br>
            <a:r>
              <a:rPr lang="en-US" sz="3600" b="1" dirty="0">
                <a:solidFill>
                  <a:srgbClr val="FF0000"/>
                </a:solidFill>
                <a:latin typeface="Bell MT" pitchFamily="18" charset="0"/>
              </a:rPr>
              <a:t> </a:t>
            </a:r>
            <a:br>
              <a:rPr lang="en-US" sz="3600" b="1" dirty="0">
                <a:latin typeface="Bell MT" pitchFamily="18" charset="0"/>
              </a:rPr>
            </a:br>
            <a:r>
              <a:rPr lang="en-US" sz="3600" b="1" dirty="0">
                <a:latin typeface="Bell MT" pitchFamily="18" charset="0"/>
              </a:rPr>
              <a:t>1)Patients with the classical disease </a:t>
            </a:r>
            <a:br>
              <a:rPr lang="en-US" sz="3600" b="1" dirty="0">
                <a:latin typeface="Bell MT" pitchFamily="18" charset="0"/>
              </a:rPr>
            </a:br>
            <a:r>
              <a:rPr lang="en-US" sz="3600" b="1" dirty="0">
                <a:latin typeface="Bell MT" pitchFamily="18" charset="0"/>
              </a:rPr>
              <a:t>2)Increased genetic risk (family history of  celiac disease or personal history of type I diabetes) </a:t>
            </a:r>
            <a:br>
              <a:rPr lang="en-US" sz="3600" b="1" dirty="0">
                <a:latin typeface="Bell MT" pitchFamily="18" charset="0"/>
              </a:rPr>
            </a:br>
            <a:r>
              <a:rPr lang="en-US" sz="3600" b="1" dirty="0">
                <a:latin typeface="Bell MT" pitchFamily="18" charset="0"/>
              </a:rPr>
              <a:t>3)H/O chronic diarrhea, unexplained anemia, chronic fatigue, or unexplained weight loss </a:t>
            </a:r>
            <a:endParaRPr lang="ar-IQ" sz="3600" b="1" dirty="0">
              <a:latin typeface="Bell MT" pitchFamily="18" charset="0"/>
            </a:endParaRP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69072"/>
          </a:xfrm>
        </p:spPr>
        <p:txBody>
          <a:bodyPr>
            <a:normAutofit/>
          </a:bodyPr>
          <a:lstStyle/>
          <a:p>
            <a:pPr algn="l" rtl="0"/>
            <a:br>
              <a:rPr lang="ar-IQ" sz="3600" b="1" dirty="0">
                <a:latin typeface="Bell MT" pitchFamily="18" charset="0"/>
                <a:cs typeface="Times New Roman" pitchFamily="18" charset="0"/>
              </a:rPr>
            </a:br>
            <a:r>
              <a:rPr lang="en-US" b="1" dirty="0">
                <a:latin typeface="Bell MT" pitchFamily="18" charset="0"/>
                <a:cs typeface="Times New Roman" pitchFamily="18" charset="0"/>
              </a:rPr>
              <a:t>Small Intestinal Biopsy</a:t>
            </a:r>
            <a:br>
              <a:rPr lang="en-US" sz="3600" b="1" dirty="0">
                <a:latin typeface="Bell MT" pitchFamily="18" charset="0"/>
                <a:cs typeface="Times New Roman" pitchFamily="18" charset="0"/>
              </a:rPr>
            </a:br>
            <a:br>
              <a:rPr lang="en-US" sz="3600" b="1" dirty="0">
                <a:latin typeface="Bell MT" pitchFamily="18" charset="0"/>
                <a:cs typeface="Times New Roman" pitchFamily="18" charset="0"/>
              </a:rPr>
            </a:br>
            <a:r>
              <a:rPr lang="en-US" sz="3600" b="1" dirty="0">
                <a:latin typeface="Bell MT" pitchFamily="18" charset="0"/>
                <a:cs typeface="Times New Roman" pitchFamily="18" charset="0"/>
              </a:rPr>
              <a:t>Because of patchy mucosal involvement need multiple biopsies</a:t>
            </a:r>
            <a:br>
              <a:rPr lang="en-US" sz="3600" b="1" dirty="0">
                <a:latin typeface="Bell MT" pitchFamily="18" charset="0"/>
                <a:cs typeface="Times New Roman" pitchFamily="18" charset="0"/>
              </a:rPr>
            </a:br>
            <a:r>
              <a:rPr lang="en-US" sz="3600" dirty="0">
                <a:solidFill>
                  <a:srgbClr val="FF3300"/>
                </a:solidFill>
                <a:latin typeface="Bell MT" pitchFamily="18" charset="0"/>
                <a:cs typeface="Times New Roman" pitchFamily="18" charset="0"/>
              </a:rPr>
              <a:t> --Villous atrophy</a:t>
            </a:r>
            <a:br>
              <a:rPr lang="en-US" sz="3600" dirty="0">
                <a:solidFill>
                  <a:srgbClr val="FF3300"/>
                </a:solidFill>
                <a:latin typeface="Bell MT" pitchFamily="18" charset="0"/>
                <a:cs typeface="Times New Roman" pitchFamily="18" charset="0"/>
              </a:rPr>
            </a:br>
            <a:r>
              <a:rPr lang="en-US" sz="3600" dirty="0">
                <a:solidFill>
                  <a:srgbClr val="FF3300"/>
                </a:solidFill>
                <a:latin typeface="Bell MT" pitchFamily="18" charset="0"/>
                <a:cs typeface="Times New Roman" pitchFamily="18" charset="0"/>
              </a:rPr>
              <a:t> --Crypt Hyperplasia</a:t>
            </a:r>
            <a:br>
              <a:rPr lang="en-US" sz="3600" dirty="0">
                <a:solidFill>
                  <a:srgbClr val="FF3300"/>
                </a:solidFill>
                <a:latin typeface="Bell MT" pitchFamily="18" charset="0"/>
                <a:cs typeface="Times New Roman" pitchFamily="18" charset="0"/>
              </a:rPr>
            </a:br>
            <a:r>
              <a:rPr lang="en-US" sz="3600" dirty="0">
                <a:solidFill>
                  <a:srgbClr val="FF3300"/>
                </a:solidFill>
                <a:latin typeface="Bell MT" pitchFamily="18" charset="0"/>
                <a:cs typeface="Times New Roman" pitchFamily="18" charset="0"/>
              </a:rPr>
              <a:t>- -Increased Intraepithelial Lymphocytes</a:t>
            </a:r>
            <a:br>
              <a:rPr lang="en-US" sz="3600" dirty="0">
                <a:solidFill>
                  <a:srgbClr val="FF3300"/>
                </a:solidFill>
                <a:latin typeface="Bell MT" pitchFamily="18" charset="0"/>
                <a:cs typeface="Times New Roman" pitchFamily="18" charset="0"/>
              </a:rPr>
            </a:br>
            <a:endParaRPr lang="ar-IQ" sz="3600" dirty="0">
              <a:solidFill>
                <a:schemeClr val="tx1"/>
              </a:solidFill>
              <a:latin typeface="Bell MT" pitchFamily="18" charset="0"/>
            </a:endParaRP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ar-IQ" dirty="0"/>
          </a:p>
        </p:txBody>
      </p:sp>
      <p:pic>
        <p:nvPicPr>
          <p:cNvPr id="6" name="Picture 8"/>
          <p:cNvPicPr>
            <a:picLocks noGrp="1" noChangeAspect="1" noChangeArrowheads="1"/>
          </p:cNvPicPr>
          <p:nvPr>
            <p:ph sz="half" idx="1"/>
          </p:nvPr>
        </p:nvPicPr>
        <p:blipFill>
          <a:blip r:embed="rId2"/>
          <a:srcRect/>
          <a:stretch>
            <a:fillRect/>
          </a:stretch>
        </p:blipFill>
        <p:spPr>
          <a:xfrm>
            <a:off x="500034" y="2214554"/>
            <a:ext cx="4038600" cy="4429155"/>
          </a:xfrm>
          <a:noFill/>
        </p:spPr>
      </p:pic>
      <p:pic>
        <p:nvPicPr>
          <p:cNvPr id="7" name="Picture 9"/>
          <p:cNvPicPr>
            <a:picLocks noGrp="1" noChangeAspect="1" noChangeArrowheads="1"/>
          </p:cNvPicPr>
          <p:nvPr>
            <p:ph sz="half" idx="2"/>
          </p:nvPr>
        </p:nvPicPr>
        <p:blipFill>
          <a:blip r:embed="rId3"/>
          <a:stretch>
            <a:fillRect/>
          </a:stretch>
        </p:blipFill>
        <p:spPr>
          <a:xfrm>
            <a:off x="4818479" y="2249488"/>
            <a:ext cx="3698042" cy="4525962"/>
          </a:xfrm>
          <a:noFill/>
        </p:spPr>
      </p:pic>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229600" cy="5572164"/>
          </a:xfrm>
        </p:spPr>
        <p:style>
          <a:lnRef idx="2">
            <a:schemeClr val="accent4"/>
          </a:lnRef>
          <a:fillRef idx="1">
            <a:schemeClr val="lt1"/>
          </a:fillRef>
          <a:effectRef idx="0">
            <a:schemeClr val="accent4"/>
          </a:effectRef>
          <a:fontRef idx="minor">
            <a:schemeClr val="dk1"/>
          </a:fontRef>
        </p:style>
        <p:txBody>
          <a:bodyPr>
            <a:noAutofit/>
          </a:bodyPr>
          <a:lstStyle/>
          <a:p>
            <a:pPr rtl="0"/>
            <a:r>
              <a:rPr lang="en-US" sz="3200" b="1" dirty="0">
                <a:solidFill>
                  <a:srgbClr val="00B050"/>
                </a:solidFill>
                <a:latin typeface="Bell MT" pitchFamily="18" charset="0"/>
                <a:cs typeface="Times New Roman" pitchFamily="18" charset="0"/>
              </a:rPr>
              <a:t>Criteria for diagnosis ( although the diagnosis strongly suggestive by positive serology )</a:t>
            </a:r>
            <a:br>
              <a:rPr lang="en-US" sz="3200" b="1" dirty="0">
                <a:solidFill>
                  <a:srgbClr val="FF3300"/>
                </a:solidFill>
                <a:latin typeface="Bell MT" pitchFamily="18" charset="0"/>
                <a:cs typeface="Times New Roman" pitchFamily="18" charset="0"/>
              </a:rPr>
            </a:br>
            <a:r>
              <a:rPr lang="en-US" sz="2400" b="1" dirty="0">
                <a:solidFill>
                  <a:srgbClr val="FF0000"/>
                </a:solidFill>
                <a:latin typeface="Bell MT" pitchFamily="18" charset="0"/>
                <a:cs typeface="Times New Roman" pitchFamily="18" charset="0"/>
              </a:rPr>
              <a:t>1-Definitive celiac disease</a:t>
            </a:r>
            <a:br>
              <a:rPr lang="en-US" sz="2400" b="1" dirty="0">
                <a:solidFill>
                  <a:srgbClr val="FF0000"/>
                </a:solidFill>
                <a:latin typeface="Bell MT" pitchFamily="18" charset="0"/>
                <a:cs typeface="Times New Roman" pitchFamily="18" charset="0"/>
              </a:rPr>
            </a:br>
            <a:r>
              <a:rPr lang="en-US" sz="2400" b="1" dirty="0">
                <a:solidFill>
                  <a:schemeClr val="tx1"/>
                </a:solidFill>
                <a:latin typeface="Bell MT" pitchFamily="18" charset="0"/>
                <a:cs typeface="Times New Roman" pitchFamily="18" charset="0"/>
              </a:rPr>
              <a:t> histological features and  clinical response to </a:t>
            </a:r>
            <a:r>
              <a:rPr lang="en-US" sz="2400" b="1" dirty="0" err="1">
                <a:solidFill>
                  <a:schemeClr val="tx1"/>
                </a:solidFill>
                <a:latin typeface="Bell MT" pitchFamily="18" charset="0"/>
                <a:cs typeface="Times New Roman" pitchFamily="18" charset="0"/>
              </a:rPr>
              <a:t>glutean</a:t>
            </a:r>
            <a:r>
              <a:rPr lang="en-US" sz="2400" b="1" dirty="0">
                <a:solidFill>
                  <a:schemeClr val="tx1"/>
                </a:solidFill>
                <a:latin typeface="Bell MT" pitchFamily="18" charset="0"/>
                <a:cs typeface="Times New Roman" pitchFamily="18" charset="0"/>
              </a:rPr>
              <a:t> withdrawal </a:t>
            </a:r>
            <a:br>
              <a:rPr lang="en-US" sz="2400" b="1" dirty="0">
                <a:solidFill>
                  <a:schemeClr val="tx1"/>
                </a:solidFill>
                <a:latin typeface="Bell MT" pitchFamily="18" charset="0"/>
                <a:cs typeface="Times New Roman" pitchFamily="18" charset="0"/>
              </a:rPr>
            </a:br>
            <a:r>
              <a:rPr lang="en-US" sz="2400" b="1" dirty="0">
                <a:solidFill>
                  <a:srgbClr val="FF0000"/>
                </a:solidFill>
                <a:latin typeface="Bell MT" pitchFamily="18" charset="0"/>
                <a:cs typeface="Times New Roman" pitchFamily="18" charset="0"/>
              </a:rPr>
              <a:t>2-Supportive evidence</a:t>
            </a:r>
            <a:br>
              <a:rPr lang="en-US" sz="2400" b="1" dirty="0">
                <a:solidFill>
                  <a:schemeClr val="tx1"/>
                </a:solidFill>
                <a:latin typeface="Bell MT" pitchFamily="18" charset="0"/>
                <a:cs typeface="Times New Roman" pitchFamily="18" charset="0"/>
              </a:rPr>
            </a:br>
            <a:r>
              <a:rPr lang="en-US" sz="2400" b="1" dirty="0">
                <a:solidFill>
                  <a:schemeClr val="tx1"/>
                </a:solidFill>
                <a:latin typeface="Bell MT" pitchFamily="18" charset="0"/>
                <a:cs typeface="Times New Roman" pitchFamily="18" charset="0"/>
              </a:rPr>
              <a:t>Reverse of +</a:t>
            </a:r>
            <a:r>
              <a:rPr lang="en-US" sz="2400" b="1" dirty="0" err="1">
                <a:solidFill>
                  <a:schemeClr val="tx1"/>
                </a:solidFill>
                <a:latin typeface="Bell MT" pitchFamily="18" charset="0"/>
                <a:cs typeface="Times New Roman" pitchFamily="18" charset="0"/>
              </a:rPr>
              <a:t>ve</a:t>
            </a:r>
            <a:r>
              <a:rPr lang="en-US" sz="2400" b="1" dirty="0">
                <a:solidFill>
                  <a:schemeClr val="tx1"/>
                </a:solidFill>
                <a:latin typeface="Bell MT" pitchFamily="18" charset="0"/>
                <a:cs typeface="Times New Roman" pitchFamily="18" charset="0"/>
              </a:rPr>
              <a:t> serological test after gluten withdrawal</a:t>
            </a:r>
            <a:br>
              <a:rPr lang="en-US" sz="2400" b="1" dirty="0">
                <a:solidFill>
                  <a:schemeClr val="tx1"/>
                </a:solidFill>
                <a:latin typeface="Bell MT" pitchFamily="18" charset="0"/>
                <a:cs typeface="Times New Roman" pitchFamily="18" charset="0"/>
              </a:rPr>
            </a:br>
            <a:r>
              <a:rPr lang="en-US" sz="2400" b="1" dirty="0">
                <a:solidFill>
                  <a:srgbClr val="FF0000"/>
                </a:solidFill>
                <a:latin typeface="Bell MT" pitchFamily="18" charset="0"/>
                <a:cs typeface="Times New Roman" pitchFamily="18" charset="0"/>
              </a:rPr>
              <a:t>3-Need 3 biopsies</a:t>
            </a:r>
            <a:br>
              <a:rPr lang="en-US" sz="2400" b="1" dirty="0">
                <a:solidFill>
                  <a:schemeClr val="tx1"/>
                </a:solidFill>
                <a:latin typeface="Bell MT" pitchFamily="18" charset="0"/>
                <a:cs typeface="Times New Roman" pitchFamily="18" charset="0"/>
              </a:rPr>
            </a:br>
            <a:r>
              <a:rPr lang="en-US" sz="2400" b="1" dirty="0">
                <a:solidFill>
                  <a:schemeClr val="tx1"/>
                </a:solidFill>
                <a:latin typeface="Bell MT" pitchFamily="18" charset="0"/>
                <a:cs typeface="Times New Roman" pitchFamily="18" charset="0"/>
              </a:rPr>
              <a:t>-</a:t>
            </a:r>
            <a:r>
              <a:rPr lang="en-US" sz="2400" b="1" dirty="0" err="1">
                <a:solidFill>
                  <a:schemeClr val="tx1"/>
                </a:solidFill>
                <a:latin typeface="Bell MT" pitchFamily="18" charset="0"/>
                <a:cs typeface="Times New Roman" pitchFamily="18" charset="0"/>
              </a:rPr>
              <a:t>Iintial</a:t>
            </a:r>
            <a:r>
              <a:rPr lang="en-US" sz="2400" b="1" dirty="0">
                <a:solidFill>
                  <a:schemeClr val="tx1"/>
                </a:solidFill>
                <a:latin typeface="Bell MT" pitchFamily="18" charset="0"/>
                <a:cs typeface="Times New Roman" pitchFamily="18" charset="0"/>
              </a:rPr>
              <a:t> biopsy</a:t>
            </a:r>
            <a:br>
              <a:rPr lang="en-US" sz="2400" b="1" dirty="0">
                <a:solidFill>
                  <a:schemeClr val="tx1"/>
                </a:solidFill>
                <a:latin typeface="Bell MT" pitchFamily="18" charset="0"/>
                <a:cs typeface="Times New Roman" pitchFamily="18" charset="0"/>
              </a:rPr>
            </a:br>
            <a:r>
              <a:rPr lang="en-US" sz="2400" b="1" dirty="0">
                <a:solidFill>
                  <a:schemeClr val="tx1"/>
                </a:solidFill>
                <a:latin typeface="Bell MT" pitchFamily="18" charset="0"/>
                <a:cs typeface="Times New Roman" pitchFamily="18" charset="0"/>
              </a:rPr>
              <a:t>-Second to document healing with gluten withdrawal</a:t>
            </a:r>
            <a:br>
              <a:rPr lang="en-US" sz="3200" b="1" dirty="0">
                <a:solidFill>
                  <a:schemeClr val="tx1"/>
                </a:solidFill>
                <a:latin typeface="Bell MT" pitchFamily="18" charset="0"/>
                <a:cs typeface="Times New Roman" pitchFamily="18" charset="0"/>
              </a:rPr>
            </a:br>
            <a:r>
              <a:rPr lang="en-US" sz="3200" b="1" dirty="0">
                <a:solidFill>
                  <a:schemeClr val="tx1"/>
                </a:solidFill>
                <a:latin typeface="Bell MT" pitchFamily="18" charset="0"/>
                <a:cs typeface="Times New Roman" pitchFamily="18" charset="0"/>
              </a:rPr>
              <a:t>-</a:t>
            </a:r>
            <a:r>
              <a:rPr lang="en-US" sz="2400" b="1" dirty="0">
                <a:solidFill>
                  <a:schemeClr val="tx1"/>
                </a:solidFill>
                <a:latin typeface="Bell MT" pitchFamily="18" charset="0"/>
                <a:cs typeface="Times New Roman" pitchFamily="18" charset="0"/>
              </a:rPr>
              <a:t>Third to show recurrent damage with re-introduction of gluten</a:t>
            </a:r>
            <a:endParaRPr lang="ar-IQ" sz="3200" b="1" dirty="0">
              <a:latin typeface="Bell MT"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686800" cy="6583362"/>
          </a:xfrm>
        </p:spPr>
        <p:txBody>
          <a:bodyPr>
            <a:normAutofit/>
          </a:bodyPr>
          <a:lstStyle/>
          <a:p>
            <a:pPr algn="l" rtl="0">
              <a:buFont typeface="Wingdings" pitchFamily="2" charset="2"/>
              <a:buChar char="Ø"/>
            </a:pPr>
            <a:r>
              <a:rPr lang="en-US" sz="3600" dirty="0">
                <a:solidFill>
                  <a:srgbClr val="FF0000"/>
                </a:solidFill>
                <a:latin typeface="Bell MT" pitchFamily="18" charset="0"/>
                <a:cs typeface="Times New Roman" pitchFamily="18" charset="0"/>
              </a:rPr>
              <a:t>Complications</a:t>
            </a:r>
            <a:br>
              <a:rPr lang="en-US" sz="3600" dirty="0">
                <a:solidFill>
                  <a:srgbClr val="FF0000"/>
                </a:solidFill>
                <a:latin typeface="Bell MT" pitchFamily="18" charset="0"/>
                <a:cs typeface="Times New Roman" pitchFamily="18" charset="0"/>
              </a:rPr>
            </a:br>
            <a:r>
              <a:rPr lang="en-US" sz="3600" dirty="0">
                <a:solidFill>
                  <a:schemeClr val="tx1"/>
                </a:solidFill>
                <a:latin typeface="Bell MT" pitchFamily="18" charset="0"/>
                <a:cs typeface="Times New Roman" pitchFamily="18" charset="0"/>
              </a:rPr>
              <a:t>1-</a:t>
            </a:r>
            <a:r>
              <a:rPr lang="en-US" sz="3600" dirty="0">
                <a:solidFill>
                  <a:srgbClr val="FF0000"/>
                </a:solidFill>
                <a:latin typeface="Bell MT" pitchFamily="18" charset="0"/>
                <a:cs typeface="Times New Roman" pitchFamily="18" charset="0"/>
              </a:rPr>
              <a:t> </a:t>
            </a:r>
            <a:r>
              <a:rPr lang="en-US" sz="3600" dirty="0">
                <a:latin typeface="Bell MT" pitchFamily="18" charset="0"/>
                <a:cs typeface="Times New Roman" pitchFamily="18" charset="0"/>
              </a:rPr>
              <a:t>Osteoporosis</a:t>
            </a:r>
            <a:br>
              <a:rPr lang="en-US" sz="3600" dirty="0">
                <a:latin typeface="Bell MT" pitchFamily="18" charset="0"/>
                <a:cs typeface="Times New Roman" pitchFamily="18" charset="0"/>
              </a:rPr>
            </a:br>
            <a:r>
              <a:rPr lang="en-US" sz="3600" dirty="0">
                <a:latin typeface="Bell MT" pitchFamily="18" charset="0"/>
                <a:cs typeface="Times New Roman" pitchFamily="18" charset="0"/>
              </a:rPr>
              <a:t>2-Neurologic manifestations</a:t>
            </a:r>
            <a:br>
              <a:rPr lang="en-US" sz="3600" dirty="0">
                <a:latin typeface="Bell MT" pitchFamily="18" charset="0"/>
                <a:cs typeface="Times New Roman" pitchFamily="18" charset="0"/>
              </a:rPr>
            </a:br>
            <a:r>
              <a:rPr lang="en-US" sz="3600" dirty="0">
                <a:latin typeface="Bell MT" pitchFamily="18" charset="0"/>
                <a:cs typeface="Times New Roman" pitchFamily="18" charset="0"/>
              </a:rPr>
              <a:t>Cerebral calcifications and epilepsy, peripheral neuropathy, postural instability, “gluten ataxia”</a:t>
            </a:r>
            <a:br>
              <a:rPr lang="en-US" sz="3600" dirty="0">
                <a:latin typeface="Bell MT" pitchFamily="18" charset="0"/>
                <a:cs typeface="Times New Roman" pitchFamily="18" charset="0"/>
              </a:rPr>
            </a:br>
            <a:r>
              <a:rPr lang="en-US" sz="3600" dirty="0">
                <a:latin typeface="Bell MT" pitchFamily="18" charset="0"/>
                <a:cs typeface="Times New Roman" pitchFamily="18" charset="0"/>
              </a:rPr>
              <a:t>3-</a:t>
            </a:r>
            <a:r>
              <a:rPr lang="en-US" sz="3600" b="1" dirty="0">
                <a:solidFill>
                  <a:srgbClr val="FF3300"/>
                </a:solidFill>
                <a:latin typeface="Bell MT" pitchFamily="18" charset="0"/>
                <a:cs typeface="Times New Roman" pitchFamily="18" charset="0"/>
              </a:rPr>
              <a:t> </a:t>
            </a:r>
            <a:r>
              <a:rPr lang="en-US" sz="3600" dirty="0">
                <a:latin typeface="Bell MT" pitchFamily="18" charset="0"/>
                <a:cs typeface="Times New Roman" pitchFamily="18" charset="0"/>
              </a:rPr>
              <a:t>Refractory </a:t>
            </a:r>
            <a:r>
              <a:rPr lang="en-US" sz="3600" dirty="0" err="1">
                <a:latin typeface="Bell MT" pitchFamily="18" charset="0"/>
                <a:cs typeface="Times New Roman" pitchFamily="18" charset="0"/>
              </a:rPr>
              <a:t>sprue</a:t>
            </a:r>
            <a:br>
              <a:rPr lang="en-US" sz="3600" dirty="0">
                <a:latin typeface="Bell MT" pitchFamily="18" charset="0"/>
                <a:cs typeface="Times New Roman" pitchFamily="18" charset="0"/>
              </a:rPr>
            </a:br>
            <a:r>
              <a:rPr lang="en-US" sz="3600" dirty="0">
                <a:latin typeface="Bell MT" pitchFamily="18" charset="0"/>
                <a:cs typeface="Times New Roman" pitchFamily="18" charset="0"/>
              </a:rPr>
              <a:t>4-</a:t>
            </a:r>
            <a:r>
              <a:rPr lang="en-US" sz="3600" b="1" dirty="0">
                <a:solidFill>
                  <a:srgbClr val="FF3300"/>
                </a:solidFill>
                <a:latin typeface="Bell MT" pitchFamily="18" charset="0"/>
                <a:cs typeface="Times New Roman" pitchFamily="18" charset="0"/>
              </a:rPr>
              <a:t> </a:t>
            </a:r>
            <a:r>
              <a:rPr lang="en-US" sz="3600" dirty="0">
                <a:latin typeface="Bell MT" pitchFamily="18" charset="0"/>
                <a:cs typeface="Times New Roman" pitchFamily="18" charset="0"/>
              </a:rPr>
              <a:t>Lymphoma and bowel  </a:t>
            </a:r>
            <a:r>
              <a:rPr lang="en-US" sz="3600" dirty="0" err="1">
                <a:latin typeface="Bell MT" pitchFamily="18" charset="0"/>
                <a:cs typeface="Times New Roman" pitchFamily="18" charset="0"/>
              </a:rPr>
              <a:t>adenocarcinoma</a:t>
            </a:r>
            <a:r>
              <a:rPr lang="en-US" sz="3600" dirty="0">
                <a:latin typeface="Bell MT" pitchFamily="18" charset="0"/>
                <a:cs typeface="Times New Roman" pitchFamily="18" charset="0"/>
              </a:rPr>
              <a:t> </a:t>
            </a:r>
            <a:endParaRPr lang="ar-IQ" sz="3600" dirty="0">
              <a:latin typeface="Bell MT" pitchFamily="18" charset="0"/>
            </a:endParaRP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6297634"/>
          </a:xfrm>
        </p:spPr>
        <p:txBody>
          <a:bodyPr>
            <a:normAutofit/>
          </a:bodyPr>
          <a:lstStyle/>
          <a:p>
            <a:pPr rtl="0"/>
            <a:br>
              <a:rPr lang="ar-IQ" sz="3200" b="1" dirty="0">
                <a:latin typeface="Bell MT" pitchFamily="18" charset="0"/>
                <a:cs typeface="Times New Roman" pitchFamily="18" charset="0"/>
              </a:rPr>
            </a:br>
            <a:r>
              <a:rPr lang="en-US" b="1" dirty="0">
                <a:solidFill>
                  <a:srgbClr val="C00000"/>
                </a:solidFill>
                <a:latin typeface="Bell MT" pitchFamily="18" charset="0"/>
                <a:cs typeface="Times New Roman" pitchFamily="18" charset="0"/>
              </a:rPr>
              <a:t>Management</a:t>
            </a:r>
            <a:br>
              <a:rPr lang="en-US" sz="3200" b="1" dirty="0">
                <a:solidFill>
                  <a:srgbClr val="C00000"/>
                </a:solidFill>
                <a:latin typeface="Bell MT" pitchFamily="18" charset="0"/>
                <a:cs typeface="Times New Roman" pitchFamily="18" charset="0"/>
              </a:rPr>
            </a:br>
            <a:br>
              <a:rPr lang="en-US" sz="3200" b="1" dirty="0">
                <a:latin typeface="Bell MT" pitchFamily="18" charset="0"/>
                <a:cs typeface="Times New Roman" pitchFamily="18" charset="0"/>
              </a:rPr>
            </a:br>
            <a:r>
              <a:rPr lang="en-US" sz="3200" b="1" dirty="0">
                <a:latin typeface="Bell MT" pitchFamily="18" charset="0"/>
                <a:cs typeface="Times New Roman" pitchFamily="18" charset="0"/>
              </a:rPr>
              <a:t> *Wheat, barley and rye Free diet</a:t>
            </a:r>
            <a:br>
              <a:rPr lang="en-US" sz="3200" b="1" dirty="0">
                <a:latin typeface="Bell MT" pitchFamily="18" charset="0"/>
                <a:cs typeface="Times New Roman" pitchFamily="18" charset="0"/>
              </a:rPr>
            </a:br>
            <a:r>
              <a:rPr lang="en-US" sz="3200" b="1" dirty="0">
                <a:latin typeface="Bell MT" pitchFamily="18" charset="0"/>
                <a:cs typeface="Times New Roman" pitchFamily="18" charset="0"/>
              </a:rPr>
              <a:t>* Oats are safe </a:t>
            </a:r>
            <a:br>
              <a:rPr lang="en-US" sz="3200" b="1" dirty="0">
                <a:latin typeface="Bell MT" pitchFamily="18" charset="0"/>
                <a:cs typeface="Times New Roman" pitchFamily="18" charset="0"/>
              </a:rPr>
            </a:br>
            <a:r>
              <a:rPr lang="en-US" sz="3200" b="1" dirty="0">
                <a:latin typeface="Bell MT" pitchFamily="18" charset="0"/>
                <a:cs typeface="Times New Roman" pitchFamily="18" charset="0"/>
              </a:rPr>
              <a:t> *Iron  and multivitamins supplementation</a:t>
            </a:r>
            <a:br>
              <a:rPr lang="en-US" sz="3200" b="1" dirty="0">
                <a:latin typeface="Bell MT" pitchFamily="18" charset="0"/>
                <a:cs typeface="Times New Roman" pitchFamily="18" charset="0"/>
              </a:rPr>
            </a:br>
            <a:r>
              <a:rPr lang="en-US" sz="3200" b="1" dirty="0">
                <a:latin typeface="Bell MT" pitchFamily="18" charset="0"/>
                <a:cs typeface="Times New Roman" pitchFamily="18" charset="0"/>
              </a:rPr>
              <a:t> *Calcium and vitamin D replacement</a:t>
            </a:r>
            <a:br>
              <a:rPr lang="en-US" sz="3200" b="1" dirty="0">
                <a:latin typeface="Bell MT" pitchFamily="18" charset="0"/>
                <a:cs typeface="Times New Roman" pitchFamily="18" charset="0"/>
              </a:rPr>
            </a:br>
            <a:r>
              <a:rPr lang="en-US" sz="3200" b="1" dirty="0">
                <a:latin typeface="Bell MT" pitchFamily="18" charset="0"/>
                <a:cs typeface="Times New Roman" pitchFamily="18" charset="0"/>
              </a:rPr>
              <a:t> *Meats, vegetables, fruit, and most dairy    products </a:t>
            </a:r>
            <a:br>
              <a:rPr lang="en-US" sz="3200" b="1" dirty="0">
                <a:latin typeface="Bell MT" pitchFamily="18" charset="0"/>
                <a:cs typeface="Times New Roman" pitchFamily="18" charset="0"/>
              </a:rPr>
            </a:br>
            <a:br>
              <a:rPr lang="en-US" sz="3200" b="1" dirty="0">
                <a:latin typeface="Bell MT" pitchFamily="18" charset="0"/>
                <a:cs typeface="Times New Roman" pitchFamily="18" charset="0"/>
              </a:rPr>
            </a:br>
            <a:br>
              <a:rPr lang="en-US" sz="3200" b="1" dirty="0">
                <a:latin typeface="Bell MT" pitchFamily="18" charset="0"/>
                <a:cs typeface="Times New Roman" pitchFamily="18" charset="0"/>
              </a:rPr>
            </a:br>
            <a:r>
              <a:rPr lang="en-US" sz="3200" b="1" dirty="0">
                <a:latin typeface="Bell MT" pitchFamily="18" charset="0"/>
                <a:cs typeface="Times New Roman" pitchFamily="18" charset="0"/>
              </a:rPr>
              <a:t> </a:t>
            </a:r>
            <a:endParaRPr lang="ar-IQ" sz="3200" b="1" dirty="0">
              <a:latin typeface="Bell MT" pitchFamily="18" charset="0"/>
            </a:endParaRPr>
          </a:p>
        </p:txBody>
      </p:sp>
      <p:pic>
        <p:nvPicPr>
          <p:cNvPr id="1026" name="Picture 2" descr="C:\Users\acer\Desktop\Rye_grains.JPG"/>
          <p:cNvPicPr>
            <a:picLocks noChangeAspect="1" noChangeArrowheads="1"/>
          </p:cNvPicPr>
          <p:nvPr/>
        </p:nvPicPr>
        <p:blipFill>
          <a:blip r:embed="rId2" cstate="print"/>
          <a:srcRect/>
          <a:stretch>
            <a:fillRect/>
          </a:stretch>
        </p:blipFill>
        <p:spPr bwMode="auto">
          <a:xfrm>
            <a:off x="6929454" y="4829175"/>
            <a:ext cx="1524000" cy="2028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69072"/>
          </a:xfrm>
          <a:gradFill flip="none" rotWithShape="1">
            <a:gsLst>
              <a:gs pos="0">
                <a:srgbClr val="5E9EFF"/>
              </a:gs>
              <a:gs pos="39999">
                <a:srgbClr val="85C2FF"/>
              </a:gs>
              <a:gs pos="70000">
                <a:srgbClr val="C4D6EB"/>
              </a:gs>
              <a:gs pos="100000">
                <a:srgbClr val="FFEBFA"/>
              </a:gs>
            </a:gsLst>
            <a:path path="circle">
              <a:fillToRect r="100000" b="100000"/>
            </a:path>
            <a:tileRect l="-100000" t="-100000"/>
          </a:gradFill>
        </p:spPr>
        <p:txBody>
          <a:bodyPr/>
          <a:lstStyle/>
          <a:p>
            <a:r>
              <a:rPr lang="en-US" dirty="0">
                <a:latin typeface="Times New Roman" pitchFamily="18" charset="0"/>
                <a:cs typeface="Times New Roman" pitchFamily="18" charset="0"/>
              </a:rPr>
              <a:t>Cystic fibrosis (CF)</a:t>
            </a:r>
            <a:endParaRPr lang="ar-IQ" dirty="0"/>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40510"/>
          </a:xfrm>
        </p:spPr>
        <p:txBody>
          <a:bodyPr>
            <a:normAutofit/>
          </a:bodyPr>
          <a:lstStyle/>
          <a:p>
            <a:pPr algn="l" rtl="0"/>
            <a:r>
              <a:rPr lang="en-US" sz="2800" dirty="0">
                <a:solidFill>
                  <a:srgbClr val="FF0000"/>
                </a:solidFill>
              </a:rPr>
              <a:t>Objectives</a:t>
            </a:r>
            <a:br>
              <a:rPr lang="en-US" sz="2800" dirty="0"/>
            </a:br>
            <a:br>
              <a:rPr lang="en-US" sz="2800" dirty="0"/>
            </a:br>
            <a:r>
              <a:rPr lang="en-US" sz="2800" dirty="0"/>
              <a:t>  Definition, cause, physical examination, </a:t>
            </a:r>
            <a:br>
              <a:rPr lang="en-US" sz="2800" dirty="0"/>
            </a:br>
            <a:r>
              <a:rPr lang="en-US" sz="2800" dirty="0"/>
              <a:t>  D. D and  management</a:t>
            </a:r>
            <a:br>
              <a:rPr lang="en-US" sz="2800" b="1" dirty="0"/>
            </a:br>
            <a:endParaRPr lang="ar-IQ" sz="2800"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92308"/>
            <a:ext cx="8229600" cy="5368940"/>
          </a:xfrm>
        </p:spPr>
        <p:txBody>
          <a:bodyPr>
            <a:noAutofit/>
          </a:bodyPr>
          <a:lstStyle/>
          <a:p>
            <a:pPr algn="l" rtl="0"/>
            <a:r>
              <a:rPr lang="en-US" sz="2400" b="1" dirty="0">
                <a:latin typeface="Bell MT" pitchFamily="18" charset="0"/>
              </a:rPr>
              <a:t>Case study</a:t>
            </a:r>
            <a:br>
              <a:rPr lang="en-US" sz="2400" b="1" dirty="0">
                <a:latin typeface="Bell MT" pitchFamily="18" charset="0"/>
              </a:rPr>
            </a:br>
            <a:br>
              <a:rPr lang="en-US" sz="2400" b="1" dirty="0">
                <a:latin typeface="Bell MT" pitchFamily="18" charset="0"/>
              </a:rPr>
            </a:br>
            <a:r>
              <a:rPr lang="en-US" sz="2400" b="1" dirty="0">
                <a:latin typeface="Bell MT" pitchFamily="18" charset="0"/>
              </a:rPr>
              <a:t>Twelve years old girl presents to the physician's office with three years history of </a:t>
            </a:r>
            <a:r>
              <a:rPr lang="en-US" sz="2400" b="1" dirty="0">
                <a:solidFill>
                  <a:srgbClr val="FF0000"/>
                </a:solidFill>
                <a:latin typeface="Bell MT" pitchFamily="18" charset="0"/>
              </a:rPr>
              <a:t>intermittent diarrhea </a:t>
            </a:r>
            <a:r>
              <a:rPr lang="en-US" sz="2400" b="1" dirty="0">
                <a:latin typeface="Bell MT" pitchFamily="18" charset="0"/>
              </a:rPr>
              <a:t>with </a:t>
            </a:r>
            <a:r>
              <a:rPr lang="en-US" sz="2400" b="1" dirty="0">
                <a:solidFill>
                  <a:srgbClr val="FF0000"/>
                </a:solidFill>
                <a:latin typeface="Bell MT" pitchFamily="18" charset="0"/>
              </a:rPr>
              <a:t>loose, large, greasy, foul-smelling stools.</a:t>
            </a:r>
            <a:br>
              <a:rPr lang="en-US" sz="2400" b="1" dirty="0">
                <a:solidFill>
                  <a:srgbClr val="FF0000"/>
                </a:solidFill>
                <a:latin typeface="Bell MT" pitchFamily="18" charset="0"/>
              </a:rPr>
            </a:br>
            <a:r>
              <a:rPr lang="en-US" sz="2400" b="1" u="sng" dirty="0">
                <a:solidFill>
                  <a:schemeClr val="tx1"/>
                </a:solidFill>
                <a:latin typeface="Bell MT" pitchFamily="18" charset="0"/>
              </a:rPr>
              <a:t>Past history </a:t>
            </a:r>
            <a:r>
              <a:rPr lang="en-US" sz="2400" b="1" dirty="0">
                <a:latin typeface="Bell MT" pitchFamily="18" charset="0"/>
              </a:rPr>
              <a:t>of </a:t>
            </a:r>
            <a:r>
              <a:rPr lang="en-US" sz="2400" b="1" dirty="0">
                <a:solidFill>
                  <a:srgbClr val="FF0000"/>
                </a:solidFill>
                <a:latin typeface="Bell MT" pitchFamily="18" charset="0"/>
              </a:rPr>
              <a:t>anemia, anorexia</a:t>
            </a:r>
            <a:r>
              <a:rPr lang="en-US" sz="2400" b="1" dirty="0">
                <a:latin typeface="Bell MT" pitchFamily="18" charset="0"/>
              </a:rPr>
              <a:t>, and </a:t>
            </a:r>
            <a:r>
              <a:rPr lang="en-US" sz="2400" b="1" dirty="0">
                <a:solidFill>
                  <a:srgbClr val="FF0000"/>
                </a:solidFill>
                <a:latin typeface="Bell MT" pitchFamily="18" charset="0"/>
              </a:rPr>
              <a:t>minor abdominal pain.</a:t>
            </a:r>
            <a:r>
              <a:rPr lang="en-US" sz="2400" b="1" dirty="0">
                <a:latin typeface="Bell MT" pitchFamily="18" charset="0"/>
              </a:rPr>
              <a:t> </a:t>
            </a:r>
            <a:br>
              <a:rPr lang="en-US" sz="2400" b="1" dirty="0">
                <a:latin typeface="Bell MT" pitchFamily="18" charset="0"/>
              </a:rPr>
            </a:br>
            <a:r>
              <a:rPr lang="en-US" sz="2400" b="1" dirty="0">
                <a:solidFill>
                  <a:srgbClr val="00B050"/>
                </a:solidFill>
                <a:latin typeface="Bell MT" pitchFamily="18" charset="0"/>
              </a:rPr>
              <a:t>Her weight has been the same for 3 years now</a:t>
            </a:r>
            <a:r>
              <a:rPr lang="en-US" sz="2400" b="1" dirty="0">
                <a:latin typeface="Bell MT" pitchFamily="18" charset="0"/>
              </a:rPr>
              <a:t> </a:t>
            </a:r>
            <a:br>
              <a:rPr lang="en-US" sz="2400" b="1" dirty="0">
                <a:latin typeface="Bell MT" pitchFamily="18" charset="0"/>
              </a:rPr>
            </a:br>
            <a:r>
              <a:rPr lang="en-US" sz="2400" b="1" dirty="0">
                <a:solidFill>
                  <a:srgbClr val="00B0F0"/>
                </a:solidFill>
                <a:latin typeface="Bell MT" pitchFamily="18" charset="0"/>
              </a:rPr>
              <a:t>A</a:t>
            </a:r>
            <a:r>
              <a:rPr lang="en-US" sz="2400" b="1" dirty="0">
                <a:latin typeface="Bell MT" pitchFamily="18" charset="0"/>
              </a:rPr>
              <a:t> </a:t>
            </a:r>
            <a:r>
              <a:rPr lang="en-US" sz="2400" b="1" dirty="0">
                <a:solidFill>
                  <a:srgbClr val="00B0F0"/>
                </a:solidFill>
                <a:latin typeface="Bell MT" pitchFamily="18" charset="0"/>
              </a:rPr>
              <a:t>diet history suggests a normal diet </a:t>
            </a:r>
            <a:br>
              <a:rPr lang="en-US" sz="2400" b="1" dirty="0">
                <a:latin typeface="Bell MT" pitchFamily="18" charset="0"/>
              </a:rPr>
            </a:br>
            <a:r>
              <a:rPr lang="en-US" sz="2400" b="1" dirty="0">
                <a:solidFill>
                  <a:srgbClr val="C00000"/>
                </a:solidFill>
                <a:latin typeface="Bell MT" pitchFamily="18" charset="0"/>
              </a:rPr>
              <a:t>Exam</a:t>
            </a:r>
            <a:r>
              <a:rPr lang="en-US" sz="2400" b="1" dirty="0">
                <a:latin typeface="Bell MT" pitchFamily="18" charset="0"/>
              </a:rPr>
              <a:t>: her vital Signs are normal. Ht 140 cm, wt 30 kg. She is thin and small for age, pale. Abdomen is slightly protuberant and hyper-resonant  and flat fingernails.</a:t>
            </a:r>
            <a:br>
              <a:rPr lang="en-US" sz="2400" b="1" dirty="0">
                <a:latin typeface="Bell MT" pitchFamily="18" charset="0"/>
              </a:rPr>
            </a:br>
            <a:endParaRPr lang="ar-IQ" sz="2400" b="1" dirty="0">
              <a:latin typeface="Bell MT" pitchFamily="18" charset="0"/>
            </a:endParaRPr>
          </a:p>
        </p:txBody>
      </p:sp>
      <p:sp>
        <p:nvSpPr>
          <p:cNvPr id="2" name="Right Brace 1">
            <a:extLst>
              <a:ext uri="{FF2B5EF4-FFF2-40B4-BE49-F238E27FC236}">
                <a16:creationId xmlns:a16="http://schemas.microsoft.com/office/drawing/2014/main" id="{E7BFBA34-CA60-42C8-BCD6-BDC38342D7C9}"/>
              </a:ext>
            </a:extLst>
          </p:cNvPr>
          <p:cNvSpPr/>
          <p:nvPr/>
        </p:nvSpPr>
        <p:spPr>
          <a:xfrm>
            <a:off x="7956376" y="6669360"/>
            <a:ext cx="45719" cy="45719"/>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500710"/>
          </a:xfrm>
        </p:spPr>
        <p:txBody>
          <a:bodyPr>
            <a:normAutofit/>
          </a:bodyPr>
          <a:lstStyle/>
          <a:p>
            <a:r>
              <a:rPr lang="en-US" sz="2800" dirty="0">
                <a:solidFill>
                  <a:schemeClr val="tx1"/>
                </a:solidFill>
                <a:latin typeface="Times New Roman" pitchFamily="18" charset="0"/>
                <a:cs typeface="Times New Roman" pitchFamily="18" charset="0"/>
              </a:rPr>
              <a:t>Case study:</a:t>
            </a:r>
            <a:br>
              <a:rPr lang="en-US" sz="2800" dirty="0">
                <a:solidFill>
                  <a:schemeClr val="tx1"/>
                </a:solidFill>
                <a:latin typeface="Times New Roman" pitchFamily="18" charset="0"/>
                <a:cs typeface="Times New Roman" pitchFamily="18" charset="0"/>
              </a:rPr>
            </a:br>
            <a:r>
              <a:rPr lang="en-US" sz="2800" dirty="0">
                <a:solidFill>
                  <a:schemeClr val="tx1"/>
                </a:solidFill>
                <a:latin typeface="Times New Roman" pitchFamily="18" charset="0"/>
                <a:cs typeface="Times New Roman" pitchFamily="18" charset="0"/>
              </a:rPr>
              <a:t>8 month old child presents with a history of </a:t>
            </a:r>
            <a:r>
              <a:rPr lang="en-US" sz="2800" dirty="0">
                <a:solidFill>
                  <a:srgbClr val="FF0000"/>
                </a:solidFill>
                <a:latin typeface="Times New Roman" pitchFamily="18" charset="0"/>
                <a:cs typeface="Times New Roman" pitchFamily="18" charset="0"/>
              </a:rPr>
              <a:t>poor growth and  chronic cough</a:t>
            </a:r>
            <a:r>
              <a:rPr lang="en-US" sz="2800" dirty="0">
                <a:solidFill>
                  <a:schemeClr val="tx1"/>
                </a:solidFill>
                <a:latin typeface="Times New Roman" pitchFamily="18" charset="0"/>
                <a:cs typeface="Times New Roman" pitchFamily="18" charset="0"/>
              </a:rPr>
              <a:t>. Soon </a:t>
            </a:r>
            <a:r>
              <a:rPr lang="en-US" sz="2800" dirty="0">
                <a:solidFill>
                  <a:schemeClr val="tx1"/>
                </a:solidFill>
                <a:highlight>
                  <a:srgbClr val="FFFF00"/>
                </a:highlight>
                <a:latin typeface="Times New Roman" pitchFamily="18" charset="0"/>
                <a:cs typeface="Times New Roman" pitchFamily="18" charset="0"/>
              </a:rPr>
              <a:t>after birth</a:t>
            </a:r>
            <a:r>
              <a:rPr lang="en-US" sz="2800" dirty="0">
                <a:solidFill>
                  <a:schemeClr val="tx1"/>
                </a:solidFill>
                <a:latin typeface="Times New Roman" pitchFamily="18" charset="0"/>
                <a:cs typeface="Times New Roman" pitchFamily="18" charset="0"/>
              </a:rPr>
              <a:t>, he developed </a:t>
            </a:r>
            <a:r>
              <a:rPr lang="en-US" sz="2800" dirty="0">
                <a:solidFill>
                  <a:schemeClr val="tx1"/>
                </a:solidFill>
                <a:highlight>
                  <a:srgbClr val="FFFF00"/>
                </a:highlight>
                <a:latin typeface="Times New Roman" pitchFamily="18" charset="0"/>
                <a:cs typeface="Times New Roman" pitchFamily="18" charset="0"/>
              </a:rPr>
              <a:t>respiratory distress </a:t>
            </a:r>
            <a:r>
              <a:rPr lang="en-US" sz="2800" dirty="0">
                <a:solidFill>
                  <a:schemeClr val="tx1"/>
                </a:solidFill>
                <a:latin typeface="Times New Roman" pitchFamily="18" charset="0"/>
                <a:cs typeface="Times New Roman" pitchFamily="18" charset="0"/>
              </a:rPr>
              <a:t>and was admitted to the neonatal intensive care unit where he was mechanically ventilated for 1 day and discharged after 5 days. He was initially breast-fed, but due to </a:t>
            </a:r>
            <a:r>
              <a:rPr lang="en-US" sz="2800" dirty="0">
                <a:solidFill>
                  <a:srgbClr val="FF0000"/>
                </a:solidFill>
                <a:latin typeface="Times New Roman" pitchFamily="18" charset="0"/>
                <a:cs typeface="Times New Roman" pitchFamily="18" charset="0"/>
              </a:rPr>
              <a:t>frequent vomiting and loose bowel movements,</a:t>
            </a:r>
            <a:r>
              <a:rPr lang="en-US" sz="2800" dirty="0">
                <a:solidFill>
                  <a:schemeClr val="tx1"/>
                </a:solidFill>
                <a:latin typeface="Times New Roman" pitchFamily="18" charset="0"/>
                <a:cs typeface="Times New Roman" pitchFamily="18" charset="0"/>
              </a:rPr>
              <a:t> he was changed </a:t>
            </a:r>
            <a:r>
              <a:rPr lang="en-US" sz="2800" dirty="0">
                <a:solidFill>
                  <a:srgbClr val="FF0000"/>
                </a:solidFill>
                <a:latin typeface="Times New Roman" pitchFamily="18" charset="0"/>
                <a:cs typeface="Times New Roman" pitchFamily="18" charset="0"/>
              </a:rPr>
              <a:t>to formula feeding.</a:t>
            </a:r>
            <a:endParaRPr lang="ar-IQ" sz="2800" dirty="0">
              <a:solidFill>
                <a:srgbClr val="FF0000"/>
              </a:solidFill>
              <a:latin typeface="Times New Roman" pitchFamily="18" charset="0"/>
              <a:cs typeface="Times New Roman" pitchFamily="18" charset="0"/>
            </a:endParaRPr>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286396"/>
          </a:xfrm>
        </p:spPr>
        <p:txBody>
          <a:bodyPr>
            <a:noAutofit/>
          </a:bodyPr>
          <a:lstStyle/>
          <a:p>
            <a:r>
              <a:rPr lang="en-US" sz="3600" dirty="0">
                <a:solidFill>
                  <a:schemeClr val="tx1"/>
                </a:solidFill>
                <a:latin typeface="Times New Roman" pitchFamily="18" charset="0"/>
                <a:cs typeface="Times New Roman" pitchFamily="18" charset="0"/>
              </a:rPr>
              <a:t>Despite trials of different types of formulas, his clinical course was remarkable for </a:t>
            </a:r>
            <a:r>
              <a:rPr lang="en-US" sz="3600" dirty="0">
                <a:solidFill>
                  <a:schemeClr val="tx1"/>
                </a:solidFill>
                <a:highlight>
                  <a:srgbClr val="FFFF00"/>
                </a:highlight>
                <a:latin typeface="Times New Roman" pitchFamily="18" charset="0"/>
                <a:cs typeface="Times New Roman" pitchFamily="18" charset="0"/>
              </a:rPr>
              <a:t>bloating, diarrhea and failure to thrive</a:t>
            </a:r>
            <a:r>
              <a:rPr lang="en-US" sz="3600" dirty="0">
                <a:solidFill>
                  <a:schemeClr val="tx1"/>
                </a:solidFill>
                <a:latin typeface="Times New Roman" pitchFamily="18" charset="0"/>
                <a:cs typeface="Times New Roman" pitchFamily="18" charset="0"/>
              </a:rPr>
              <a:t>. He developed a daily </a:t>
            </a:r>
            <a:r>
              <a:rPr lang="en-US" sz="3600" dirty="0">
                <a:solidFill>
                  <a:srgbClr val="FF0000"/>
                </a:solidFill>
                <a:latin typeface="Times New Roman" pitchFamily="18" charset="0"/>
                <a:cs typeface="Times New Roman" pitchFamily="18" charset="0"/>
              </a:rPr>
              <a:t>cough</a:t>
            </a:r>
            <a:r>
              <a:rPr lang="en-US" sz="3600" dirty="0">
                <a:solidFill>
                  <a:schemeClr val="tx1"/>
                </a:solidFill>
                <a:latin typeface="Times New Roman" pitchFamily="18" charset="0"/>
                <a:cs typeface="Times New Roman" pitchFamily="18" charset="0"/>
              </a:rPr>
              <a:t> and some </a:t>
            </a:r>
            <a:r>
              <a:rPr lang="en-US" sz="3600" dirty="0">
                <a:solidFill>
                  <a:srgbClr val="FF0000"/>
                </a:solidFill>
                <a:latin typeface="Times New Roman" pitchFamily="18" charset="0"/>
                <a:cs typeface="Times New Roman" pitchFamily="18" charset="0"/>
              </a:rPr>
              <a:t>respiratory difficulty</a:t>
            </a:r>
            <a:r>
              <a:rPr lang="en-US" sz="3600" dirty="0">
                <a:solidFill>
                  <a:schemeClr val="tx1"/>
                </a:solidFill>
                <a:latin typeface="Times New Roman" pitchFamily="18" charset="0"/>
                <a:cs typeface="Times New Roman" pitchFamily="18" charset="0"/>
              </a:rPr>
              <a:t>. At the age of 5 months he was hospitalized for respiratory distress and was diagnosed as having asthma. </a:t>
            </a:r>
            <a:endParaRPr lang="ar-IQ" sz="3600" dirty="0">
              <a:solidFill>
                <a:schemeClr val="tx1"/>
              </a:solidFill>
              <a:latin typeface="Times New Roman" pitchFamily="18" charset="0"/>
              <a:cs typeface="Times New Roman" pitchFamily="18" charset="0"/>
            </a:endParaRP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26196"/>
          </a:xfrm>
        </p:spPr>
        <p:txBody>
          <a:bodyPr>
            <a:normAutofit/>
          </a:bodyPr>
          <a:lstStyle/>
          <a:p>
            <a:pPr algn="l"/>
            <a:r>
              <a:rPr lang="en-US" sz="3200" dirty="0">
                <a:latin typeface="Times New Roman" pitchFamily="18" charset="0"/>
                <a:cs typeface="Times New Roman" pitchFamily="18" charset="0"/>
              </a:rPr>
              <a:t>- Most common lethal inherited disease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-Autosomal recessive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Chronic respiratory infections, pancreatic enzyme insufficiency, and associated complications in untreated patients.</a:t>
            </a:r>
            <a:endParaRPr lang="ar-IQ" sz="3200" dirty="0"/>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97634"/>
          </a:xfrm>
        </p:spPr>
        <p:txBody>
          <a:bodyPr>
            <a:normAutofit/>
          </a:bodyPr>
          <a:lstStyle/>
          <a:p>
            <a:pPr lvl="1" algn="l" rtl="0">
              <a:spcBef>
                <a:spcPct val="0"/>
              </a:spcBef>
            </a:pPr>
            <a:br>
              <a:rPr lang="ar-IQ" sz="2800" b="1" dirty="0">
                <a:latin typeface="Times New Roman" pitchFamily="18" charset="0"/>
                <a:cs typeface="Times New Roman" pitchFamily="18" charset="0"/>
              </a:rPr>
            </a:br>
            <a:r>
              <a:rPr lang="en-US" sz="3200" b="1" dirty="0">
                <a:solidFill>
                  <a:srgbClr val="FF0000"/>
                </a:solidFill>
                <a:latin typeface="Times New Roman" pitchFamily="18" charset="0"/>
                <a:cs typeface="Times New Roman" pitchFamily="18" charset="0"/>
              </a:rPr>
              <a:t>Clinical features</a:t>
            </a:r>
            <a:br>
              <a:rPr lang="en-US" sz="2800" b="1" dirty="0">
                <a:latin typeface="Times New Roman" pitchFamily="18" charset="0"/>
                <a:cs typeface="Times New Roman" pitchFamily="18" charset="0"/>
              </a:rPr>
            </a:br>
            <a:br>
              <a:rPr lang="en-US" sz="2800" b="1" dirty="0">
                <a:latin typeface="Times New Roman" pitchFamily="18" charset="0"/>
                <a:cs typeface="Times New Roman" pitchFamily="18" charset="0"/>
              </a:rPr>
            </a:br>
            <a:r>
              <a:rPr lang="en-US" sz="3200" b="1" dirty="0">
                <a:latin typeface="Times New Roman" pitchFamily="18" charset="0"/>
                <a:cs typeface="Times New Roman" pitchFamily="18" charset="0"/>
              </a:rPr>
              <a:t>Intestinal </a:t>
            </a:r>
            <a:br>
              <a:rPr lang="en-US" sz="2800" b="1" dirty="0">
                <a:latin typeface="Times New Roman" pitchFamily="18" charset="0"/>
                <a:cs typeface="Times New Roman" pitchFamily="18" charset="0"/>
              </a:rPr>
            </a:br>
            <a:r>
              <a:rPr lang="en-US" sz="2800" b="1" dirty="0">
                <a:solidFill>
                  <a:srgbClr val="FF3300"/>
                </a:solidFill>
                <a:latin typeface="Times New Roman" pitchFamily="18" charset="0"/>
                <a:cs typeface="Times New Roman" pitchFamily="18" charset="0"/>
              </a:rPr>
              <a:t>Neonates</a:t>
            </a:r>
            <a:r>
              <a:rPr lang="en-US" sz="2800" b="1" dirty="0">
                <a:latin typeface="Times New Roman" pitchFamily="18" charset="0"/>
                <a:cs typeface="Times New Roman" pitchFamily="18" charset="0"/>
              </a:rPr>
              <a:t>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meconium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ileus</a:t>
            </a:r>
            <a:r>
              <a:rPr lang="en-US" sz="2800" b="1" dirty="0">
                <a:latin typeface="Times New Roman" pitchFamily="18" charset="0"/>
                <a:cs typeface="Times New Roman" pitchFamily="18" charset="0"/>
              </a:rPr>
              <a:t>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volvulus</a:t>
            </a:r>
            <a:r>
              <a:rPr lang="en-US" sz="2800" b="1" dirty="0">
                <a:latin typeface="Times New Roman" pitchFamily="18" charset="0"/>
                <a:cs typeface="Times New Roman" pitchFamily="18" charset="0"/>
              </a:rPr>
              <a:t>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3) intestinal </a:t>
            </a:r>
            <a:r>
              <a:rPr lang="en-US" sz="2800" b="1" dirty="0" err="1">
                <a:latin typeface="Times New Roman" pitchFamily="18" charset="0"/>
                <a:cs typeface="Times New Roman" pitchFamily="18" charset="0"/>
              </a:rPr>
              <a:t>atresia</a:t>
            </a:r>
            <a:r>
              <a:rPr lang="en-US" sz="2800" b="1" dirty="0">
                <a:latin typeface="Times New Roman" pitchFamily="18" charset="0"/>
                <a:cs typeface="Times New Roman" pitchFamily="18" charset="0"/>
              </a:rPr>
              <a:t>, perforation, and </a:t>
            </a:r>
            <a:r>
              <a:rPr lang="en-US" sz="2800" b="1" dirty="0" err="1">
                <a:latin typeface="Times New Roman" pitchFamily="18" charset="0"/>
                <a:cs typeface="Times New Roman" pitchFamily="18" charset="0"/>
              </a:rPr>
              <a:t>meconium</a:t>
            </a:r>
            <a:r>
              <a:rPr lang="en-US" sz="2800" b="1" dirty="0">
                <a:latin typeface="Times New Roman" pitchFamily="18" charset="0"/>
                <a:cs typeface="Times New Roman" pitchFamily="18" charset="0"/>
              </a:rPr>
              <a:t> peritonitis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4) delay passage of </a:t>
            </a:r>
            <a:r>
              <a:rPr lang="en-US" sz="2800" b="1" dirty="0" err="1">
                <a:latin typeface="Times New Roman" pitchFamily="18" charset="0"/>
                <a:cs typeface="Times New Roman" pitchFamily="18" charset="0"/>
              </a:rPr>
              <a:t>meconium</a:t>
            </a:r>
            <a:r>
              <a:rPr lang="en-US" sz="2800" b="1" dirty="0">
                <a:latin typeface="Times New Roman" pitchFamily="18" charset="0"/>
                <a:cs typeface="Times New Roman" pitchFamily="18" charset="0"/>
              </a:rPr>
              <a:t>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5) </a:t>
            </a:r>
            <a:r>
              <a:rPr lang="en-US" sz="2800" b="1" dirty="0" err="1">
                <a:latin typeface="Times New Roman" pitchFamily="18" charset="0"/>
                <a:cs typeface="Times New Roman" pitchFamily="18" charset="0"/>
              </a:rPr>
              <a:t>cholestatic</a:t>
            </a:r>
            <a:r>
              <a:rPr lang="en-US" sz="2800" b="1" dirty="0">
                <a:latin typeface="Times New Roman" pitchFamily="18" charset="0"/>
                <a:cs typeface="Times New Roman" pitchFamily="18" charset="0"/>
              </a:rPr>
              <a:t> jaundice</a:t>
            </a:r>
            <a:br>
              <a:rPr lang="en-US" sz="2800" b="1" dirty="0">
                <a:latin typeface="Times New Roman" pitchFamily="18" charset="0"/>
                <a:cs typeface="Times New Roman" pitchFamily="18" charset="0"/>
              </a:rPr>
            </a:br>
            <a:br>
              <a:rPr lang="en-US" sz="2800" b="1" dirty="0">
                <a:latin typeface="Times New Roman" pitchFamily="18" charset="0"/>
                <a:cs typeface="Times New Roman" pitchFamily="18" charset="0"/>
              </a:rPr>
            </a:br>
            <a:br>
              <a:rPr lang="en-US" sz="2800" b="1" dirty="0">
                <a:solidFill>
                  <a:schemeClr val="tx1"/>
                </a:solidFill>
                <a:latin typeface="Times New Roman" pitchFamily="18" charset="0"/>
                <a:cs typeface="Times New Roman" pitchFamily="18" charset="0"/>
              </a:rPr>
            </a:br>
            <a:endParaRPr lang="ar-IQ" sz="2800" b="1" dirty="0">
              <a:solidFill>
                <a:schemeClr val="tx1"/>
              </a:solidFill>
            </a:endParaRPr>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97502"/>
          </a:xfrm>
        </p:spPr>
        <p:txBody>
          <a:bodyPr>
            <a:normAutofit/>
          </a:bodyPr>
          <a:lstStyle/>
          <a:p>
            <a:pPr algn="l"/>
            <a:r>
              <a:rPr lang="en-US" sz="3600" b="1" dirty="0">
                <a:solidFill>
                  <a:srgbClr val="FF0000"/>
                </a:solidFill>
                <a:latin typeface="Times New Roman" pitchFamily="18" charset="0"/>
                <a:cs typeface="Times New Roman" pitchFamily="18" charset="0"/>
              </a:rPr>
              <a:t>Infants and children </a:t>
            </a:r>
            <a:br>
              <a:rPr lang="en-US" sz="3600" b="1" dirty="0">
                <a:latin typeface="Times New Roman" pitchFamily="18" charset="0"/>
                <a:cs typeface="Times New Roman" pitchFamily="18" charset="0"/>
              </a:rPr>
            </a:br>
            <a:r>
              <a:rPr lang="en-US" sz="3600" b="1" dirty="0" err="1">
                <a:latin typeface="Times New Roman" pitchFamily="18" charset="0"/>
                <a:cs typeface="Times New Roman" pitchFamily="18" charset="0"/>
              </a:rPr>
              <a:t>Malabsorption</a:t>
            </a:r>
            <a:r>
              <a:rPr lang="en-US" sz="3600" b="1" dirty="0">
                <a:latin typeface="Times New Roman" pitchFamily="18" charset="0"/>
                <a:cs typeface="Times New Roman" pitchFamily="18" charset="0"/>
              </a:rPr>
              <a:t> </a:t>
            </a:r>
            <a:br>
              <a:rPr lang="en-US" sz="3600" b="1" dirty="0">
                <a:latin typeface="Times New Roman" pitchFamily="18" charset="0"/>
                <a:cs typeface="Times New Roman" pitchFamily="18" charset="0"/>
              </a:rPr>
            </a:br>
            <a:r>
              <a:rPr lang="en-US" sz="3600" b="1" dirty="0">
                <a:latin typeface="Times New Roman" pitchFamily="18" charset="0"/>
                <a:cs typeface="Times New Roman" pitchFamily="18" charset="0"/>
              </a:rPr>
              <a:t>Failure to thrive </a:t>
            </a:r>
            <a:br>
              <a:rPr lang="en-US" sz="3600" b="1" dirty="0">
                <a:latin typeface="Times New Roman" pitchFamily="18" charset="0"/>
                <a:cs typeface="Times New Roman" pitchFamily="18" charset="0"/>
              </a:rPr>
            </a:br>
            <a:r>
              <a:rPr lang="en-US" sz="3600" b="1" dirty="0" err="1">
                <a:latin typeface="Times New Roman" pitchFamily="18" charset="0"/>
                <a:cs typeface="Times New Roman" pitchFamily="18" charset="0"/>
              </a:rPr>
              <a:t>Intussusception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ileocecal</a:t>
            </a:r>
            <a:r>
              <a:rPr lang="en-US" sz="3600" b="1" dirty="0">
                <a:latin typeface="Times New Roman" pitchFamily="18" charset="0"/>
                <a:cs typeface="Times New Roman" pitchFamily="18" charset="0"/>
              </a:rPr>
              <a:t>) </a:t>
            </a:r>
            <a:br>
              <a:rPr lang="en-US" sz="3600" b="1" dirty="0">
                <a:latin typeface="Times New Roman" pitchFamily="18" charset="0"/>
                <a:cs typeface="Times New Roman" pitchFamily="18" charset="0"/>
              </a:rPr>
            </a:br>
            <a:r>
              <a:rPr lang="en-US" sz="3600" b="1" dirty="0">
                <a:latin typeface="Times New Roman" pitchFamily="18" charset="0"/>
                <a:cs typeface="Times New Roman" pitchFamily="18" charset="0"/>
              </a:rPr>
              <a:t>Rectal </a:t>
            </a:r>
            <a:r>
              <a:rPr lang="en-US" sz="3600" b="1" dirty="0" err="1">
                <a:latin typeface="Times New Roman" pitchFamily="18" charset="0"/>
                <a:cs typeface="Times New Roman" pitchFamily="18" charset="0"/>
              </a:rPr>
              <a:t>prolapse</a:t>
            </a:r>
            <a:endParaRPr lang="ar-IQ" sz="3600" b="1" dirty="0"/>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74638"/>
            <a:ext cx="9001156" cy="6440510"/>
          </a:xfrm>
        </p:spPr>
        <p:txBody>
          <a:bodyPr>
            <a:normAutofit/>
          </a:bodyPr>
          <a:lstStyle/>
          <a:p>
            <a:pPr algn="l" rtl="0"/>
            <a:r>
              <a:rPr lang="en-US" sz="3200" b="1" dirty="0">
                <a:solidFill>
                  <a:srgbClr val="FF0000"/>
                </a:solidFill>
                <a:latin typeface="Times New Roman" pitchFamily="18" charset="0"/>
                <a:cs typeface="Times New Roman" pitchFamily="18" charset="0"/>
              </a:rPr>
              <a:t>Pancreatic</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Fat-soluble vitamin deficiency </a:t>
            </a:r>
            <a:br>
              <a:rPr lang="en-US" sz="3200" b="1" dirty="0">
                <a:latin typeface="Times New Roman" pitchFamily="18" charset="0"/>
                <a:cs typeface="Times New Roman" pitchFamily="18" charset="0"/>
              </a:rPr>
            </a:br>
            <a:r>
              <a:rPr lang="en-US" sz="3200" b="1" dirty="0" err="1">
                <a:latin typeface="Times New Roman" pitchFamily="18" charset="0"/>
                <a:cs typeface="Times New Roman" pitchFamily="18" charset="0"/>
              </a:rPr>
              <a:t>Malabsorption</a:t>
            </a:r>
            <a:r>
              <a:rPr lang="en-US" sz="3200" b="1" dirty="0">
                <a:latin typeface="Times New Roman" pitchFamily="18" charset="0"/>
                <a:cs typeface="Times New Roman" pitchFamily="18" charset="0"/>
              </a:rPr>
              <a:t> of fats, proteins and carbohydrates</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1)</a:t>
            </a:r>
            <a:r>
              <a:rPr lang="en-US" sz="3200" b="1" dirty="0" err="1">
                <a:latin typeface="Times New Roman" pitchFamily="18" charset="0"/>
                <a:cs typeface="Times New Roman" pitchFamily="18" charset="0"/>
              </a:rPr>
              <a:t>Steatorrhea</a:t>
            </a:r>
            <a:r>
              <a:rPr lang="en-US" sz="3200" b="1" dirty="0">
                <a:latin typeface="Times New Roman" pitchFamily="18" charset="0"/>
                <a:cs typeface="Times New Roman" pitchFamily="18" charset="0"/>
              </a:rPr>
              <a:t> </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2)Failure to thrive </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3)Recurrent abdominal pain, and distention. </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4)Anorexia ,</a:t>
            </a:r>
            <a:r>
              <a:rPr lang="en-US" sz="3200" b="1" dirty="0" err="1">
                <a:latin typeface="Times New Roman" pitchFamily="18" charset="0"/>
                <a:cs typeface="Times New Roman" pitchFamily="18" charset="0"/>
              </a:rPr>
              <a:t>gastroesophageal</a:t>
            </a:r>
            <a:r>
              <a:rPr lang="en-US" sz="3200" b="1" dirty="0">
                <a:latin typeface="Times New Roman" pitchFamily="18" charset="0"/>
                <a:cs typeface="Times New Roman" pitchFamily="18" charset="0"/>
              </a:rPr>
              <a:t> reflux.</a:t>
            </a:r>
            <a:br>
              <a:rPr lang="en-US" sz="3200" b="1" dirty="0">
                <a:latin typeface="Times New Roman" pitchFamily="18" charset="0"/>
                <a:cs typeface="Times New Roman" pitchFamily="18" charset="0"/>
              </a:rPr>
            </a:br>
            <a:endParaRPr lang="ar-IQ" sz="3200" b="1" dirty="0"/>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69072"/>
          </a:xfrm>
        </p:spPr>
        <p:txBody>
          <a:bodyPr>
            <a:normAutofit/>
          </a:bodyPr>
          <a:lstStyle/>
          <a:p>
            <a:pPr algn="l"/>
            <a:r>
              <a:rPr lang="en-US" sz="3200" b="1" dirty="0" err="1">
                <a:solidFill>
                  <a:srgbClr val="FF0000"/>
                </a:solidFill>
                <a:latin typeface="Times New Roman" pitchFamily="18" charset="0"/>
                <a:cs typeface="Times New Roman" pitchFamily="18" charset="0"/>
              </a:rPr>
              <a:t>Hepatobiliary</a:t>
            </a:r>
            <a:br>
              <a:rPr lang="en-US" sz="3200" b="1" dirty="0">
                <a:solidFill>
                  <a:srgbClr val="FF0000"/>
                </a:solidFill>
                <a:latin typeface="Times New Roman" pitchFamily="18" charset="0"/>
                <a:cs typeface="Times New Roman" pitchFamily="18" charset="0"/>
              </a:rPr>
            </a:br>
            <a:r>
              <a:rPr lang="en-US" sz="3200" b="1" dirty="0">
                <a:latin typeface="Times New Roman" pitchFamily="18" charset="0"/>
                <a:cs typeface="Times New Roman" pitchFamily="18" charset="0"/>
              </a:rPr>
              <a:t> </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1) Jaundice </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2) Gastrointestinal bleeding</a:t>
            </a:r>
            <a:br>
              <a:rPr lang="en-US" sz="3200" b="1" dirty="0">
                <a:latin typeface="Times New Roman" pitchFamily="18" charset="0"/>
                <a:cs typeface="Times New Roman" pitchFamily="18" charset="0"/>
              </a:rPr>
            </a:br>
            <a:endParaRPr lang="ar-IQ" sz="3200" b="1" dirty="0"/>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40510"/>
          </a:xfrm>
        </p:spPr>
        <p:txBody>
          <a:bodyPr>
            <a:normAutofit/>
          </a:bodyPr>
          <a:lstStyle/>
          <a:p>
            <a:pPr algn="l"/>
            <a:r>
              <a:rPr lang="en-US" sz="3200" b="1" dirty="0">
                <a:solidFill>
                  <a:srgbClr val="FF0000"/>
                </a:solidFill>
                <a:latin typeface="Times New Roman" pitchFamily="18" charset="0"/>
                <a:cs typeface="Times New Roman" pitchFamily="18" charset="0"/>
              </a:rPr>
              <a:t>Respiratory</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*Chronic or recurrent cough </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*Prolonged symptoms of </a:t>
            </a:r>
            <a:r>
              <a:rPr lang="en-US" sz="3200" b="1" dirty="0" err="1">
                <a:latin typeface="Times New Roman" pitchFamily="18" charset="0"/>
                <a:cs typeface="Times New Roman" pitchFamily="18" charset="0"/>
              </a:rPr>
              <a:t>bronchiolitis</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*Recurrent wheezing and pneumonia </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*Atypical asthma, </a:t>
            </a:r>
            <a:r>
              <a:rPr lang="en-US" sz="3200" b="1" dirty="0" err="1">
                <a:latin typeface="Times New Roman" pitchFamily="18" charset="0"/>
                <a:cs typeface="Times New Roman" pitchFamily="18" charset="0"/>
              </a:rPr>
              <a:t>pneumothorax</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hemoptysis</a:t>
            </a:r>
            <a:r>
              <a:rPr lang="en-US" sz="3200" b="1" dirty="0">
                <a:latin typeface="Times New Roman" pitchFamily="18" charset="0"/>
                <a:cs typeface="Times New Roman" pitchFamily="18" charset="0"/>
              </a:rPr>
              <a:t> *Digital clubbing </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*Recurrent sinusitis, nasal polyps </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a:t>
            </a:r>
            <a:r>
              <a:rPr lang="en-US" sz="3200" b="1" dirty="0" err="1">
                <a:latin typeface="Times New Roman" pitchFamily="18" charset="0"/>
                <a:cs typeface="Times New Roman" pitchFamily="18" charset="0"/>
              </a:rPr>
              <a:t>Hemoptysis</a:t>
            </a:r>
            <a:endParaRPr lang="ar-IQ" sz="3200" b="1" dirty="0"/>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r>
              <a:rPr lang="en-US" sz="3200" b="1" dirty="0" err="1">
                <a:latin typeface="Times New Roman" pitchFamily="18" charset="0"/>
                <a:cs typeface="Times New Roman" pitchFamily="18" charset="0"/>
              </a:rPr>
              <a:t>Pathophysiology</a:t>
            </a:r>
            <a:br>
              <a:rPr lang="en-US" sz="3200" b="1" dirty="0">
                <a:latin typeface="Times New Roman" pitchFamily="18" charset="0"/>
                <a:cs typeface="Times New Roman" pitchFamily="18" charset="0"/>
              </a:rPr>
            </a:br>
            <a:r>
              <a:rPr lang="en-US" sz="3200" b="1" dirty="0">
                <a:solidFill>
                  <a:srgbClr val="FF3300"/>
                </a:solidFill>
                <a:latin typeface="Times New Roman" pitchFamily="18" charset="0"/>
                <a:cs typeface="Times New Roman" pitchFamily="18" charset="0"/>
              </a:rPr>
              <a:t>Trans-membrane conductance regulator (CFTR)</a:t>
            </a:r>
            <a:endParaRPr lang="ar-IQ" sz="3200" b="1" dirty="0"/>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97634"/>
          </a:xfrm>
        </p:spPr>
        <p:txBody>
          <a:bodyPr>
            <a:normAutofit/>
          </a:bodyPr>
          <a:lstStyle/>
          <a:p>
            <a:pPr algn="l"/>
            <a:r>
              <a:rPr lang="en-US" sz="3600" b="1" dirty="0">
                <a:solidFill>
                  <a:srgbClr val="FF0000"/>
                </a:solidFill>
                <a:latin typeface="Times New Roman" pitchFamily="18" charset="0"/>
                <a:cs typeface="Times New Roman" pitchFamily="18" charset="0"/>
              </a:rPr>
              <a:t>Diagnosis</a:t>
            </a:r>
            <a:br>
              <a:rPr lang="en-US" sz="3600" b="1" dirty="0">
                <a:solidFill>
                  <a:srgbClr val="FF0000"/>
                </a:solidFill>
                <a:latin typeface="Times New Roman" pitchFamily="18" charset="0"/>
                <a:cs typeface="Times New Roman" pitchFamily="18" charset="0"/>
              </a:rPr>
            </a:br>
            <a:r>
              <a:rPr lang="en-US" sz="3600" b="1" dirty="0">
                <a:latin typeface="Times New Roman" pitchFamily="18" charset="0"/>
                <a:cs typeface="Times New Roman" pitchFamily="18" charset="0"/>
              </a:rPr>
              <a:t> </a:t>
            </a:r>
            <a:br>
              <a:rPr lang="en-US" sz="3600" b="1" dirty="0">
                <a:latin typeface="Times New Roman" pitchFamily="18" charset="0"/>
                <a:cs typeface="Times New Roman" pitchFamily="18" charset="0"/>
              </a:rPr>
            </a:br>
            <a:r>
              <a:rPr lang="en-US" sz="3600" b="1" dirty="0">
                <a:latin typeface="Times New Roman" pitchFamily="18" charset="0"/>
                <a:cs typeface="Times New Roman" pitchFamily="18" charset="0"/>
              </a:rPr>
              <a:t>Typical pulmonary </a:t>
            </a:r>
            <a:br>
              <a:rPr lang="en-US" sz="3600" b="1" dirty="0">
                <a:latin typeface="Times New Roman" pitchFamily="18" charset="0"/>
                <a:cs typeface="Times New Roman" pitchFamily="18" charset="0"/>
              </a:rPr>
            </a:br>
            <a:r>
              <a:rPr lang="en-US" sz="3600" b="1" dirty="0">
                <a:latin typeface="Times New Roman" pitchFamily="18" charset="0"/>
                <a:cs typeface="Times New Roman" pitchFamily="18" charset="0"/>
              </a:rPr>
              <a:t>Gastrointestinal tract</a:t>
            </a:r>
            <a:br>
              <a:rPr lang="en-US" sz="3600" b="1" dirty="0">
                <a:latin typeface="Times New Roman" pitchFamily="18" charset="0"/>
                <a:cs typeface="Times New Roman" pitchFamily="18" charset="0"/>
              </a:rPr>
            </a:br>
            <a:r>
              <a:rPr lang="en-US" sz="3600" b="1" dirty="0">
                <a:latin typeface="Times New Roman" pitchFamily="18" charset="0"/>
                <a:cs typeface="Times New Roman" pitchFamily="18" charset="0"/>
              </a:rPr>
              <a:t>Family history</a:t>
            </a:r>
            <a:br>
              <a:rPr lang="en-US" sz="3600" b="1" dirty="0">
                <a:latin typeface="Times New Roman" pitchFamily="18" charset="0"/>
                <a:cs typeface="Times New Roman" pitchFamily="18" charset="0"/>
              </a:rPr>
            </a:br>
            <a:r>
              <a:rPr lang="en-US" sz="3600" b="1" dirty="0">
                <a:latin typeface="Times New Roman" pitchFamily="18" charset="0"/>
                <a:cs typeface="Times New Roman" pitchFamily="18" charset="0"/>
              </a:rPr>
              <a:t>Positive results on sweat test</a:t>
            </a:r>
            <a:endParaRPr lang="ar-IQ" sz="3600" b="1"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2518" cy="6369072"/>
          </a:xfrm>
          <a:blipFill>
            <a:blip r:embed="rId2"/>
            <a:tile tx="0" ty="0" sx="100000" sy="100000" flip="none" algn="tl"/>
          </a:blipFill>
        </p:spPr>
        <p:txBody>
          <a:bodyPr>
            <a:normAutofit/>
          </a:bodyPr>
          <a:lstStyle/>
          <a:p>
            <a:r>
              <a:rPr lang="en-US" sz="4400" b="1" dirty="0">
                <a:solidFill>
                  <a:srgbClr val="C00000"/>
                </a:solidFill>
                <a:latin typeface="Bell MT" pitchFamily="18" charset="0"/>
              </a:rPr>
              <a:t>Definition</a:t>
            </a:r>
            <a:br>
              <a:rPr lang="en-US" sz="4400" b="1" dirty="0">
                <a:latin typeface="Bell MT" pitchFamily="18" charset="0"/>
              </a:rPr>
            </a:br>
            <a:br>
              <a:rPr lang="en-US" sz="4400" b="1" dirty="0">
                <a:latin typeface="Bell MT" pitchFamily="18" charset="0"/>
              </a:rPr>
            </a:br>
            <a:r>
              <a:rPr lang="en-US" sz="4400" b="1" dirty="0" err="1">
                <a:latin typeface="Bell MT" pitchFamily="18" charset="0"/>
              </a:rPr>
              <a:t>Malabsorption</a:t>
            </a:r>
            <a:r>
              <a:rPr lang="en-US" sz="4400" b="1" dirty="0">
                <a:latin typeface="Bell MT" pitchFamily="18" charset="0"/>
              </a:rPr>
              <a:t> disorder affecting the </a:t>
            </a:r>
            <a:r>
              <a:rPr lang="en-US" sz="4400" b="1" dirty="0">
                <a:solidFill>
                  <a:srgbClr val="C00000"/>
                </a:solidFill>
                <a:latin typeface="Bell MT" pitchFamily="18" charset="0"/>
              </a:rPr>
              <a:t>digestion or absorption </a:t>
            </a:r>
            <a:r>
              <a:rPr lang="en-US" sz="4400" b="1" dirty="0">
                <a:latin typeface="Bell MT" pitchFamily="18" charset="0"/>
              </a:rPr>
              <a:t>of nutrients, manifests as </a:t>
            </a:r>
            <a:r>
              <a:rPr lang="en-US" sz="4400" b="1" dirty="0">
                <a:solidFill>
                  <a:srgbClr val="C00000"/>
                </a:solidFill>
                <a:latin typeface="Bell MT" pitchFamily="18" charset="0"/>
              </a:rPr>
              <a:t>abnormal stools, failure to thrive and specific deficiencies</a:t>
            </a:r>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86370" cy="6440510"/>
          </a:xfrm>
        </p:spPr>
        <p:txBody>
          <a:bodyPr>
            <a:normAutofit/>
          </a:bodyPr>
          <a:lstStyle/>
          <a:p>
            <a:pPr algn="l" rtl="0"/>
            <a:r>
              <a:rPr lang="en-US" sz="3600" b="1" dirty="0">
                <a:solidFill>
                  <a:srgbClr val="FF3300"/>
                </a:solidFill>
                <a:latin typeface="Times New Roman" pitchFamily="18" charset="0"/>
                <a:cs typeface="Times New Roman" pitchFamily="18" charset="0"/>
              </a:rPr>
              <a:t>Sweat test</a:t>
            </a:r>
            <a:br>
              <a:rPr lang="en-US" sz="3600" b="1" dirty="0">
                <a:latin typeface="Times New Roman" pitchFamily="18" charset="0"/>
                <a:cs typeface="Times New Roman" pitchFamily="18" charset="0"/>
              </a:rPr>
            </a:br>
            <a:r>
              <a:rPr lang="en-US" sz="2800" b="1" dirty="0">
                <a:latin typeface="Times New Roman" pitchFamily="18" charset="0"/>
                <a:cs typeface="Times New Roman" pitchFamily="18" charset="0"/>
              </a:rPr>
              <a:t>The chloride reference value is less than 40 </a:t>
            </a:r>
            <a:r>
              <a:rPr lang="en-US" sz="2800" b="1" dirty="0" err="1">
                <a:latin typeface="Times New Roman" pitchFamily="18" charset="0"/>
                <a:cs typeface="Times New Roman" pitchFamily="18" charset="0"/>
              </a:rPr>
              <a:t>mEq</a:t>
            </a:r>
            <a:r>
              <a:rPr lang="en-US" sz="2800" b="1" dirty="0">
                <a:latin typeface="Times New Roman" pitchFamily="18" charset="0"/>
                <a:cs typeface="Times New Roman" pitchFamily="18" charset="0"/>
              </a:rPr>
              <a:t>/L,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and a value of more than 60 </a:t>
            </a:r>
            <a:r>
              <a:rPr lang="en-US" sz="2800" b="1" dirty="0" err="1">
                <a:latin typeface="Times New Roman" pitchFamily="18" charset="0"/>
                <a:cs typeface="Times New Roman" pitchFamily="18" charset="0"/>
              </a:rPr>
              <a:t>mEq</a:t>
            </a:r>
            <a:r>
              <a:rPr lang="en-US" sz="2800" b="1" dirty="0">
                <a:latin typeface="Times New Roman" pitchFamily="18" charset="0"/>
                <a:cs typeface="Times New Roman" pitchFamily="18" charset="0"/>
              </a:rPr>
              <a:t>/L is consistent with a diagnosis of CF</a:t>
            </a:r>
            <a:br>
              <a:rPr lang="en-US" sz="2800" b="1" dirty="0">
                <a:latin typeface="Times New Roman" pitchFamily="18" charset="0"/>
                <a:cs typeface="Times New Roman" pitchFamily="18" charset="0"/>
              </a:rPr>
            </a:br>
            <a:br>
              <a:rPr lang="en-US" sz="2800" b="1" dirty="0">
                <a:latin typeface="Times New Roman" pitchFamily="18" charset="0"/>
                <a:cs typeface="Times New Roman" pitchFamily="18" charset="0"/>
              </a:rPr>
            </a:br>
            <a:r>
              <a:rPr lang="en-US" sz="2800" b="1" dirty="0">
                <a:solidFill>
                  <a:srgbClr val="FF0000"/>
                </a:solidFill>
                <a:latin typeface="Times New Roman" pitchFamily="18" charset="0"/>
                <a:cs typeface="Times New Roman" pitchFamily="18" charset="0"/>
              </a:rPr>
              <a:t>Chest radiograph</a:t>
            </a:r>
            <a:br>
              <a:rPr lang="en-US" sz="2800" b="1" dirty="0">
                <a:solidFill>
                  <a:srgbClr val="FF0000"/>
                </a:solidFill>
                <a:latin typeface="Times New Roman" pitchFamily="18" charset="0"/>
                <a:cs typeface="Times New Roman" pitchFamily="18" charset="0"/>
              </a:rPr>
            </a:br>
            <a:r>
              <a:rPr lang="en-US" sz="2800" b="1" dirty="0">
                <a:solidFill>
                  <a:srgbClr val="FF0000"/>
                </a:solidFill>
                <a:latin typeface="Times New Roman" pitchFamily="18" charset="0"/>
                <a:cs typeface="Times New Roman" pitchFamily="18" charset="0"/>
              </a:rPr>
              <a:t> </a:t>
            </a:r>
            <a:br>
              <a:rPr lang="en-US" sz="2800" b="1" dirty="0">
                <a:solidFill>
                  <a:srgbClr val="FF0000"/>
                </a:solidFill>
                <a:latin typeface="Times New Roman" pitchFamily="18" charset="0"/>
                <a:cs typeface="Times New Roman" pitchFamily="18" charset="0"/>
              </a:rPr>
            </a:br>
            <a:r>
              <a:rPr lang="en-US" sz="2800" b="1" dirty="0">
                <a:latin typeface="Times New Roman" pitchFamily="18" charset="0"/>
                <a:cs typeface="Times New Roman" pitchFamily="18" charset="0"/>
              </a:rPr>
              <a:t> Marked hyperinflation, </a:t>
            </a:r>
            <a:r>
              <a:rPr lang="en-US" sz="2800" b="1" dirty="0" err="1">
                <a:latin typeface="Times New Roman" pitchFamily="18" charset="0"/>
                <a:cs typeface="Times New Roman" pitchFamily="18" charset="0"/>
              </a:rPr>
              <a:t>peribronchial</a:t>
            </a:r>
            <a:r>
              <a:rPr lang="en-US" sz="2800" b="1" dirty="0">
                <a:latin typeface="Times New Roman" pitchFamily="18" charset="0"/>
                <a:cs typeface="Times New Roman" pitchFamily="18" charset="0"/>
              </a:rPr>
              <a:t> thickening, and bilateral infiltrates with evidence of </a:t>
            </a:r>
            <a:r>
              <a:rPr lang="en-US" sz="2800" b="1" dirty="0" err="1">
                <a:latin typeface="Times New Roman" pitchFamily="18" charset="0"/>
                <a:cs typeface="Times New Roman" pitchFamily="18" charset="0"/>
              </a:rPr>
              <a:t>bronchiectasis</a:t>
            </a:r>
            <a:r>
              <a:rPr lang="en-US" sz="2800" b="1" dirty="0">
                <a:latin typeface="Times New Roman" pitchFamily="18" charset="0"/>
                <a:cs typeface="Times New Roman" pitchFamily="18" charset="0"/>
              </a:rPr>
              <a:t> especially of the upper lobes.</a:t>
            </a:r>
            <a:endParaRPr lang="ar-IQ" sz="3600" b="1" dirty="0"/>
          </a:p>
        </p:txBody>
      </p:sp>
      <p:pic>
        <p:nvPicPr>
          <p:cNvPr id="7" name="Picture 7" descr="205220522052Cf-cxr"/>
          <p:cNvPicPr>
            <a:picLocks noChangeAspect="1" noChangeArrowheads="1"/>
          </p:cNvPicPr>
          <p:nvPr/>
        </p:nvPicPr>
        <p:blipFill>
          <a:blip r:embed="rId2"/>
          <a:srcRect/>
          <a:stretch>
            <a:fillRect/>
          </a:stretch>
        </p:blipFill>
        <p:spPr>
          <a:xfrm>
            <a:off x="5500694" y="1428736"/>
            <a:ext cx="3357586" cy="4572000"/>
          </a:xfrm>
          <a:prstGeom prst="rect">
            <a:avLst/>
          </a:prstGeom>
          <a:noFill/>
        </p:spPr>
      </p:pic>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01080" cy="5869006"/>
          </a:xfrm>
        </p:spPr>
        <p:txBody>
          <a:bodyPr>
            <a:normAutofit/>
          </a:bodyPr>
          <a:lstStyle/>
          <a:p>
            <a:pPr algn="l"/>
            <a:r>
              <a:rPr lang="en-US" sz="3200" b="1" dirty="0">
                <a:solidFill>
                  <a:srgbClr val="FF0000"/>
                </a:solidFill>
                <a:latin typeface="Times New Roman" pitchFamily="18" charset="0"/>
                <a:cs typeface="Times New Roman" pitchFamily="18" charset="0"/>
              </a:rPr>
              <a:t>Sinus radiography</a:t>
            </a:r>
            <a:br>
              <a:rPr lang="en-US" sz="3200" b="1" dirty="0">
                <a:solidFill>
                  <a:srgbClr val="FF0000"/>
                </a:solidFill>
                <a:latin typeface="Times New Roman" pitchFamily="18" charset="0"/>
                <a:cs typeface="Times New Roman" pitchFamily="18" charset="0"/>
              </a:rPr>
            </a:br>
            <a:r>
              <a:rPr lang="en-US" sz="3200" b="1" dirty="0">
                <a:solidFill>
                  <a:srgbClr val="FF0000"/>
                </a:solidFill>
                <a:latin typeface="Times New Roman" pitchFamily="18" charset="0"/>
                <a:cs typeface="Times New Roman" pitchFamily="18" charset="0"/>
              </a:rPr>
              <a:t> </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Pan pacification of the sinuses is present in almost all patients </a:t>
            </a:r>
            <a:endParaRPr lang="ar-IQ" sz="3200" b="1" dirty="0"/>
          </a:p>
        </p:txBody>
      </p:sp>
    </p:spTree>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69072"/>
          </a:xfrm>
        </p:spPr>
        <p:txBody>
          <a:bodyPr>
            <a:normAutofit/>
          </a:bodyPr>
          <a:lstStyle/>
          <a:p>
            <a:r>
              <a:rPr lang="en-US" sz="2800" b="1" dirty="0">
                <a:latin typeface="Times New Roman" pitchFamily="18" charset="0"/>
                <a:cs typeface="Times New Roman" pitchFamily="18" charset="0"/>
              </a:rPr>
              <a:t>Genotyping   </a:t>
            </a:r>
            <a:r>
              <a:rPr lang="en-US" sz="2800" b="1" u="sng" dirty="0">
                <a:solidFill>
                  <a:srgbClr val="FF3300"/>
                </a:solidFill>
                <a:latin typeface="Times New Roman" pitchFamily="18" charset="0"/>
                <a:cs typeface="Times New Roman" pitchFamily="18" charset="0"/>
              </a:rPr>
              <a:t>CFTR </a:t>
            </a:r>
            <a:r>
              <a:rPr lang="en-US" sz="2800" b="1" dirty="0">
                <a:solidFill>
                  <a:srgbClr val="FF3300"/>
                </a:solidFill>
                <a:latin typeface="Times New Roman" pitchFamily="18" charset="0"/>
                <a:cs typeface="Times New Roman" pitchFamily="18" charset="0"/>
              </a:rPr>
              <a:t>gene</a:t>
            </a:r>
            <a:r>
              <a:rPr lang="en-US" sz="2800" b="1" dirty="0">
                <a:latin typeface="Times New Roman" pitchFamily="18" charset="0"/>
                <a:cs typeface="Times New Roman" pitchFamily="18" charset="0"/>
              </a:rPr>
              <a:t> are amplified from genomic DNA by polymerase chain reaction (PCR) </a:t>
            </a:r>
            <a:br>
              <a:rPr lang="en-US" sz="2800" b="1" dirty="0">
                <a:latin typeface="Times New Roman" pitchFamily="18" charset="0"/>
                <a:cs typeface="Times New Roman" pitchFamily="18" charset="0"/>
              </a:rPr>
            </a:br>
            <a:endParaRPr lang="ar-IQ" sz="2800" b="1" dirty="0"/>
          </a:p>
        </p:txBody>
      </p:sp>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69072"/>
          </a:xfrm>
        </p:spPr>
        <p:txBody>
          <a:bodyPr>
            <a:noAutofit/>
          </a:bodyPr>
          <a:lstStyle/>
          <a:p>
            <a:pPr algn="l" rtl="0"/>
            <a:r>
              <a:rPr lang="en-US" sz="2400" b="1" dirty="0">
                <a:latin typeface="Times New Roman" pitchFamily="18" charset="0"/>
                <a:cs typeface="Times New Roman" pitchFamily="18" charset="0"/>
              </a:rPr>
              <a:t>Medical Care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Multi-systemic involvement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Treatment and follow-up care at </a:t>
            </a:r>
            <a:r>
              <a:rPr lang="en-US" sz="2400" b="1" dirty="0">
                <a:solidFill>
                  <a:srgbClr val="FF3300"/>
                </a:solidFill>
                <a:latin typeface="Times New Roman" pitchFamily="18" charset="0"/>
                <a:cs typeface="Times New Roman" pitchFamily="18" charset="0"/>
              </a:rPr>
              <a:t>specialty centers</a:t>
            </a:r>
            <a:br>
              <a:rPr lang="en-US" sz="2400" b="1" dirty="0">
                <a:solidFill>
                  <a:srgbClr val="FF3300"/>
                </a:solidFill>
                <a:latin typeface="Times New Roman" pitchFamily="18" charset="0"/>
                <a:cs typeface="Times New Roman" pitchFamily="18" charset="0"/>
              </a:rPr>
            </a:br>
            <a:r>
              <a:rPr lang="en-US" sz="2400" b="1" dirty="0">
                <a:latin typeface="Times New Roman" pitchFamily="18" charset="0"/>
                <a:cs typeface="Times New Roman" pitchFamily="18" charset="0"/>
              </a:rPr>
              <a:t> </a:t>
            </a:r>
            <a:br>
              <a:rPr lang="en-US" sz="2400" b="1" dirty="0">
                <a:latin typeface="Times New Roman" pitchFamily="18" charset="0"/>
                <a:cs typeface="Times New Roman" pitchFamily="18" charset="0"/>
              </a:rPr>
            </a:br>
            <a:r>
              <a:rPr lang="en-US" sz="2400" b="1" dirty="0">
                <a:solidFill>
                  <a:srgbClr val="FF3300"/>
                </a:solidFill>
                <a:latin typeface="Times New Roman" pitchFamily="18" charset="0"/>
                <a:cs typeface="Times New Roman" pitchFamily="18" charset="0"/>
              </a:rPr>
              <a:t>patient/parent education</a:t>
            </a:r>
            <a:br>
              <a:rPr lang="en-US" sz="2400" b="1" dirty="0">
                <a:solidFill>
                  <a:srgbClr val="FF3300"/>
                </a:solidFill>
                <a:latin typeface="Times New Roman" pitchFamily="18" charset="0"/>
                <a:cs typeface="Times New Roman" pitchFamily="18" charset="0"/>
              </a:rPr>
            </a:br>
            <a:r>
              <a:rPr lang="en-US" sz="2400" b="1" dirty="0">
                <a:solidFill>
                  <a:schemeClr val="tx1"/>
                </a:solidFill>
                <a:latin typeface="Times New Roman" pitchFamily="18" charset="0"/>
                <a:cs typeface="Times New Roman" pitchFamily="18" charset="0"/>
              </a:rPr>
              <a:t>A</a:t>
            </a:r>
            <a:r>
              <a:rPr lang="en-US" sz="2400" b="1" dirty="0">
                <a:latin typeface="Times New Roman" pitchFamily="18" charset="0"/>
                <a:cs typeface="Times New Roman" pitchFamily="18" charset="0"/>
              </a:rPr>
              <a:t>irway clearance techniques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Use of equipment (</a:t>
            </a:r>
            <a:r>
              <a:rPr lang="en-US" sz="2400" b="1" dirty="0" err="1">
                <a:latin typeface="Times New Roman" pitchFamily="18" charset="0"/>
                <a:cs typeface="Times New Roman" pitchFamily="18" charset="0"/>
              </a:rPr>
              <a:t>eg</a:t>
            </a:r>
            <a:r>
              <a:rPr lang="en-US" sz="2400" b="1" dirty="0">
                <a:latin typeface="Times New Roman" pitchFamily="18" charset="0"/>
                <a:cs typeface="Times New Roman" pitchFamily="18" charset="0"/>
              </a:rPr>
              <a:t>, nebulizer, spacer for metered-dose inhaler), </a:t>
            </a:r>
            <a:endParaRPr lang="ar-IQ" sz="2400" b="1" dirty="0"/>
          </a:p>
        </p:txBody>
      </p:sp>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6440510"/>
          </a:xfrm>
        </p:spPr>
        <p:txBody>
          <a:bodyPr>
            <a:noAutofit/>
          </a:bodyPr>
          <a:lstStyle/>
          <a:p>
            <a:pPr algn="l" rtl="0"/>
            <a:r>
              <a:rPr lang="en-US" sz="2800" b="1" dirty="0">
                <a:latin typeface="Times New Roman" pitchFamily="18" charset="0"/>
                <a:cs typeface="Times New Roman" pitchFamily="18" charset="0"/>
              </a:rPr>
              <a:t>Surgical Care</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 </a:t>
            </a:r>
            <a:br>
              <a:rPr lang="en-US" sz="2400" b="1" dirty="0">
                <a:latin typeface="Times New Roman" pitchFamily="18" charset="0"/>
                <a:cs typeface="Times New Roman" pitchFamily="18" charset="0"/>
              </a:rPr>
            </a:br>
            <a:r>
              <a:rPr lang="en-US" sz="2400" b="1" dirty="0">
                <a:solidFill>
                  <a:srgbClr val="FF0000"/>
                </a:solidFill>
                <a:latin typeface="Times New Roman" pitchFamily="18" charset="0"/>
                <a:cs typeface="Times New Roman" pitchFamily="18" charset="0"/>
              </a:rPr>
              <a:t>1)</a:t>
            </a:r>
            <a:r>
              <a:rPr lang="en-US" sz="2400" b="1" dirty="0">
                <a:solidFill>
                  <a:srgbClr val="FF3300"/>
                </a:solidFill>
                <a:latin typeface="Times New Roman" pitchFamily="18" charset="0"/>
                <a:cs typeface="Times New Roman" pitchFamily="18" charset="0"/>
              </a:rPr>
              <a:t>Respiratory complications</a:t>
            </a:r>
            <a:r>
              <a:rPr lang="en-US" sz="2400" b="1" dirty="0">
                <a:latin typeface="Times New Roman" pitchFamily="18" charset="0"/>
                <a:cs typeface="Times New Roman" pitchFamily="18" charset="0"/>
              </a:rPr>
              <a:t> </a:t>
            </a:r>
            <a:br>
              <a:rPr lang="en-US" sz="2400" b="1" dirty="0">
                <a:latin typeface="Times New Roman" pitchFamily="18" charset="0"/>
                <a:cs typeface="Times New Roman" pitchFamily="18" charset="0"/>
              </a:rPr>
            </a:br>
            <a:r>
              <a:rPr lang="en-US" sz="2400" b="1" dirty="0" err="1">
                <a:latin typeface="Times New Roman" pitchFamily="18" charset="0"/>
                <a:cs typeface="Times New Roman" pitchFamily="18" charset="0"/>
              </a:rPr>
              <a:t>pneumothorax</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hemoptysis</a:t>
            </a:r>
            <a:r>
              <a:rPr lang="en-US" sz="2400" b="1" dirty="0">
                <a:latin typeface="Times New Roman" pitchFamily="18" charset="0"/>
                <a:cs typeface="Times New Roman" pitchFamily="18" charset="0"/>
              </a:rPr>
              <a:t>, nasal polyps, or persistent and chronic sinusitis.</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 </a:t>
            </a:r>
            <a:br>
              <a:rPr lang="en-US" sz="2400" b="1" dirty="0">
                <a:latin typeface="Times New Roman" pitchFamily="18" charset="0"/>
                <a:cs typeface="Times New Roman" pitchFamily="18" charset="0"/>
              </a:rPr>
            </a:br>
            <a:r>
              <a:rPr lang="en-US" sz="2400" b="1" dirty="0">
                <a:solidFill>
                  <a:srgbClr val="FF0000"/>
                </a:solidFill>
                <a:latin typeface="Times New Roman" pitchFamily="18" charset="0"/>
                <a:cs typeface="Times New Roman" pitchFamily="18" charset="0"/>
              </a:rPr>
              <a:t>2)</a:t>
            </a:r>
            <a:r>
              <a:rPr lang="en-US" sz="2400" b="1" dirty="0">
                <a:solidFill>
                  <a:srgbClr val="FF3300"/>
                </a:solidFill>
                <a:latin typeface="Times New Roman" pitchFamily="18" charset="0"/>
                <a:cs typeface="Times New Roman" pitchFamily="18" charset="0"/>
              </a:rPr>
              <a:t>Gastrointestinal tract complications</a:t>
            </a:r>
            <a:br>
              <a:rPr lang="en-US" sz="2400" b="1" dirty="0">
                <a:solidFill>
                  <a:srgbClr val="FF3300"/>
                </a:solidFill>
                <a:latin typeface="Times New Roman" pitchFamily="18" charset="0"/>
                <a:cs typeface="Times New Roman" pitchFamily="18" charset="0"/>
              </a:rPr>
            </a:b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meconium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ileus</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intussusception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gastrostomy</a:t>
            </a:r>
            <a:r>
              <a:rPr lang="en-US" sz="2400" b="1" dirty="0">
                <a:latin typeface="Times New Roman" pitchFamily="18" charset="0"/>
                <a:cs typeface="Times New Roman" pitchFamily="18" charset="0"/>
              </a:rPr>
              <a:t> tube ,rectal </a:t>
            </a:r>
            <a:r>
              <a:rPr lang="en-US" sz="2400" b="1" dirty="0" err="1">
                <a:latin typeface="Times New Roman" pitchFamily="18" charset="0"/>
                <a:cs typeface="Times New Roman" pitchFamily="18" charset="0"/>
              </a:rPr>
              <a:t>prolapse</a:t>
            </a:r>
            <a:r>
              <a:rPr lang="en-US" sz="2400" b="1" dirty="0">
                <a:latin typeface="Times New Roman" pitchFamily="18" charset="0"/>
                <a:cs typeface="Times New Roman" pitchFamily="18" charset="0"/>
              </a:rPr>
              <a:t>)</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 </a:t>
            </a:r>
            <a:br>
              <a:rPr lang="en-US" sz="2400" b="1" dirty="0">
                <a:latin typeface="Times New Roman" pitchFamily="18" charset="0"/>
                <a:cs typeface="Times New Roman" pitchFamily="18" charset="0"/>
              </a:rPr>
            </a:br>
            <a:r>
              <a:rPr lang="en-US" sz="2400" b="1" dirty="0">
                <a:solidFill>
                  <a:srgbClr val="FF0000"/>
                </a:solidFill>
                <a:latin typeface="Times New Roman" pitchFamily="18" charset="0"/>
                <a:cs typeface="Times New Roman" pitchFamily="18" charset="0"/>
              </a:rPr>
              <a:t>3)</a:t>
            </a:r>
            <a:r>
              <a:rPr lang="en-US" sz="2400" b="1" dirty="0">
                <a:solidFill>
                  <a:srgbClr val="FF3300"/>
                </a:solidFill>
                <a:latin typeface="Times New Roman" pitchFamily="18" charset="0"/>
                <a:cs typeface="Times New Roman" pitchFamily="18" charset="0"/>
              </a:rPr>
              <a:t>Lung transplant</a:t>
            </a:r>
            <a:endParaRPr lang="ar-IQ" sz="2400" b="1" dirty="0"/>
          </a:p>
        </p:txBody>
      </p:sp>
    </p:spTree>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97634"/>
          </a:xfrm>
        </p:spPr>
        <p:txBody>
          <a:bodyPr>
            <a:normAutofit/>
          </a:bodyPr>
          <a:lstStyle/>
          <a:p>
            <a:r>
              <a:rPr lang="en-US" sz="2400" b="1" dirty="0">
                <a:solidFill>
                  <a:srgbClr val="FF0000"/>
                </a:solidFill>
                <a:latin typeface="Times New Roman" pitchFamily="18" charset="0"/>
                <a:cs typeface="Times New Roman" pitchFamily="18" charset="0"/>
              </a:rPr>
              <a:t>A high-energy and high-fat diet</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A normal diet with additional energy and unrestricted fat intake is recommended.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 Fat soluble vitamin</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Mineral supplementation</a:t>
            </a:r>
            <a:endParaRPr lang="ar-IQ" sz="2400" b="1" dirty="0"/>
          </a:p>
        </p:txBody>
      </p:sp>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97634"/>
          </a:xfrm>
        </p:spPr>
        <p:txBody>
          <a:bodyPr>
            <a:noAutofit/>
          </a:bodyPr>
          <a:lstStyle/>
          <a:p>
            <a:pPr algn="l" rtl="0"/>
            <a:r>
              <a:rPr lang="en-US" sz="2800" b="1" dirty="0">
                <a:solidFill>
                  <a:srgbClr val="FF3300"/>
                </a:solidFill>
                <a:latin typeface="Times New Roman" pitchFamily="18" charset="0"/>
                <a:cs typeface="Times New Roman" pitchFamily="18" charset="0"/>
              </a:rPr>
              <a:t>Activity:</a:t>
            </a:r>
            <a:r>
              <a:rPr lang="en-US" sz="2800" b="1" dirty="0">
                <a:latin typeface="Times New Roman" pitchFamily="18" charset="0"/>
                <a:cs typeface="Times New Roman" pitchFamily="18" charset="0"/>
              </a:rPr>
              <a:t>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Regular exercise increases physical fitness </a:t>
            </a:r>
            <a:br>
              <a:rPr lang="en-US" sz="2800" b="1" dirty="0">
                <a:latin typeface="Times New Roman" pitchFamily="18" charset="0"/>
                <a:cs typeface="Times New Roman" pitchFamily="18" charset="0"/>
              </a:rPr>
            </a:br>
            <a:br>
              <a:rPr lang="en-US" sz="2800" b="1" dirty="0">
                <a:latin typeface="Times New Roman" pitchFamily="18" charset="0"/>
                <a:cs typeface="Times New Roman" pitchFamily="18" charset="0"/>
              </a:rPr>
            </a:br>
            <a:r>
              <a:rPr lang="en-US" sz="2800" b="1" dirty="0">
                <a:solidFill>
                  <a:srgbClr val="FF3300"/>
                </a:solidFill>
                <a:latin typeface="Times New Roman" pitchFamily="18" charset="0"/>
                <a:cs typeface="Times New Roman" pitchFamily="18" charset="0"/>
              </a:rPr>
              <a:t>Treatment </a:t>
            </a:r>
            <a:br>
              <a:rPr lang="en-US" sz="2800" b="1" dirty="0">
                <a:solidFill>
                  <a:srgbClr val="FF3300"/>
                </a:solidFill>
                <a:latin typeface="Times New Roman" pitchFamily="18" charset="0"/>
                <a:cs typeface="Times New Roman" pitchFamily="18" charset="0"/>
              </a:rPr>
            </a:br>
            <a:r>
              <a:rPr lang="en-US" sz="2800" b="1" dirty="0">
                <a:solidFill>
                  <a:srgbClr val="FF3300"/>
                </a:solidFill>
                <a:latin typeface="Times New Roman" pitchFamily="18" charset="0"/>
                <a:cs typeface="Times New Roman" pitchFamily="18" charset="0"/>
              </a:rPr>
              <a:t> </a:t>
            </a:r>
            <a:r>
              <a:rPr lang="en-US" sz="2800" b="1" dirty="0">
                <a:latin typeface="Times New Roman" pitchFamily="18" charset="0"/>
                <a:cs typeface="Times New Roman" pitchFamily="18" charset="0"/>
              </a:rPr>
              <a:t>(1)Respiratory infection</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(2) Clearing airways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(3) Nutritional therapy ,enzyme supplements, multivitamin and mineral  supplements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(4)Managing complications</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(5)  Pancreatic enzyme</a:t>
            </a:r>
            <a:endParaRPr lang="ar-IQ" sz="2800" b="1" dirty="0"/>
          </a:p>
        </p:txBody>
      </p:sp>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97634"/>
          </a:xfrm>
        </p:spPr>
        <p:txBody>
          <a:bodyPr>
            <a:noAutofit/>
          </a:bodyPr>
          <a:lstStyle/>
          <a:p>
            <a:pPr algn="l"/>
            <a:r>
              <a:rPr lang="en-US" sz="2800" b="1" dirty="0">
                <a:solidFill>
                  <a:srgbClr val="FF0000"/>
                </a:solidFill>
                <a:latin typeface="Times New Roman" pitchFamily="18" charset="0"/>
                <a:cs typeface="Times New Roman" pitchFamily="18" charset="0"/>
              </a:rPr>
              <a:t>Prognosis: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-Improved (remains a life-limiting disease)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-Median survival age is 36.8 years.</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-Higher in males</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br>
              <a:rPr lang="en-US" sz="2800" b="1" dirty="0">
                <a:latin typeface="Times New Roman" pitchFamily="18" charset="0"/>
                <a:cs typeface="Times New Roman" pitchFamily="18" charset="0"/>
              </a:rPr>
            </a:br>
            <a:r>
              <a:rPr lang="en-US" sz="2800" b="1" dirty="0">
                <a:solidFill>
                  <a:srgbClr val="FF0000"/>
                </a:solidFill>
                <a:latin typeface="Times New Roman" pitchFamily="18" charset="0"/>
                <a:cs typeface="Times New Roman" pitchFamily="18" charset="0"/>
              </a:rPr>
              <a:t>Severity of pulmonary disease determines prognosis and ultimate outcome</a:t>
            </a:r>
            <a:br>
              <a:rPr lang="en-US" sz="2800" b="1" dirty="0">
                <a:latin typeface="Times New Roman" pitchFamily="18" charset="0"/>
                <a:cs typeface="Times New Roman" pitchFamily="18" charset="0"/>
              </a:rPr>
            </a:br>
            <a:endParaRPr lang="ar-IQ" sz="2800" b="1" dirty="0"/>
          </a:p>
        </p:txBody>
      </p:sp>
    </p:spTree>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500710"/>
          </a:xfrm>
        </p:spPr>
        <p:txBody>
          <a:bodyPr>
            <a:normAutofit/>
          </a:bodyPr>
          <a:lstStyle/>
          <a:p>
            <a:r>
              <a:rPr lang="en-US" sz="2800" dirty="0">
                <a:solidFill>
                  <a:schemeClr val="tx1"/>
                </a:solidFill>
                <a:latin typeface="Times New Roman" pitchFamily="18" charset="0"/>
                <a:cs typeface="Times New Roman" pitchFamily="18" charset="0"/>
              </a:rPr>
              <a:t>8 month old child presents with a history of poor growth and a chronic cough. Soon after birth, he developed respiratory distress and was admitted to the neonatal intensive care unit where he was mechanically ventilated for 1 day and discharged after 5 days. He was initially breast-fed, but due to frequent vomiting and loose bowel movements, he was changed to formula feeding.</a:t>
            </a:r>
            <a:endParaRPr lang="ar-IQ" sz="2800" dirty="0">
              <a:solidFill>
                <a:schemeClr val="tx1"/>
              </a:solidFill>
              <a:latin typeface="Times New Roman" pitchFamily="18" charset="0"/>
              <a:cs typeface="Times New Roman" pitchFamily="18" charset="0"/>
            </a:endParaRPr>
          </a:p>
        </p:txBody>
      </p:sp>
    </p:spTree>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286396"/>
          </a:xfrm>
        </p:spPr>
        <p:txBody>
          <a:bodyPr>
            <a:noAutofit/>
          </a:bodyPr>
          <a:lstStyle/>
          <a:p>
            <a:r>
              <a:rPr lang="en-US" sz="2800" dirty="0">
                <a:solidFill>
                  <a:schemeClr val="tx1"/>
                </a:solidFill>
                <a:latin typeface="Times New Roman" pitchFamily="18" charset="0"/>
                <a:cs typeface="Times New Roman" pitchFamily="18" charset="0"/>
              </a:rPr>
              <a:t>Despite trials of different types of formulas, his clinical course was remarkable for bloating, diarrhea and failure to thrive. He developed a daily cough and some respiratory difficulty. At the age of 5 months he was hospitalized for respiratory distress and was diagnosed as having asthma. </a:t>
            </a:r>
            <a:endParaRPr lang="ar-IQ" sz="2800" dirty="0">
              <a:solidFill>
                <a:schemeClr val="tx1"/>
              </a:solidFill>
              <a:latin typeface="Times New Roman" pitchFamily="18" charset="0"/>
              <a:cs typeface="Times New Roman" pitchFamily="18" charset="0"/>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97634"/>
          </a:xfrm>
        </p:spPr>
        <p:txBody>
          <a:bodyPr>
            <a:normAutofit/>
          </a:bodyPr>
          <a:lstStyle/>
          <a:p>
            <a:pPr algn="l"/>
            <a:endParaRPr lang="ar-IQ" sz="3200" dirty="0"/>
          </a:p>
        </p:txBody>
      </p:sp>
      <p:graphicFrame>
        <p:nvGraphicFramePr>
          <p:cNvPr id="3" name="Diagram 2"/>
          <p:cNvGraphicFramePr/>
          <p:nvPr/>
        </p:nvGraphicFramePr>
        <p:xfrm>
          <a:off x="214282" y="1397000"/>
          <a:ext cx="850112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dgm id="{14A98C21-1328-440E-92A5-D829F874E6CC}"/>
                                            </p:graphicEl>
                                          </p:spTgt>
                                        </p:tgtEl>
                                        <p:attrNameLst>
                                          <p:attrName>style.visibility</p:attrName>
                                        </p:attrNameLst>
                                      </p:cBhvr>
                                      <p:to>
                                        <p:strVal val="visible"/>
                                      </p:to>
                                    </p:set>
                                    <p:animEffect transition="in" filter="wipe(down)">
                                      <p:cBhvr>
                                        <p:cTn id="12" dur="500"/>
                                        <p:tgtEl>
                                          <p:spTgt spid="3">
                                            <p:graphicEl>
                                              <a:dgm id="{14A98C21-1328-440E-92A5-D829F874E6CC}"/>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graphicEl>
                                              <a:dgm id="{F444846B-E28E-448E-BCF8-D2D088C20562}"/>
                                            </p:graphicEl>
                                          </p:spTgt>
                                        </p:tgtEl>
                                        <p:attrNameLst>
                                          <p:attrName>style.visibility</p:attrName>
                                        </p:attrNameLst>
                                      </p:cBhvr>
                                      <p:to>
                                        <p:strVal val="visible"/>
                                      </p:to>
                                    </p:set>
                                    <p:animEffect transition="in" filter="wipe(down)">
                                      <p:cBhvr>
                                        <p:cTn id="15" dur="500"/>
                                        <p:tgtEl>
                                          <p:spTgt spid="3">
                                            <p:graphicEl>
                                              <a:dgm id="{F444846B-E28E-448E-BCF8-D2D088C2056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graphicEl>
                                              <a:dgm id="{B795B8EA-1B0F-4366-B501-2E39314433F3}"/>
                                            </p:graphicEl>
                                          </p:spTgt>
                                        </p:tgtEl>
                                        <p:attrNameLst>
                                          <p:attrName>style.visibility</p:attrName>
                                        </p:attrNameLst>
                                      </p:cBhvr>
                                      <p:to>
                                        <p:strVal val="visible"/>
                                      </p:to>
                                    </p:set>
                                    <p:animEffect transition="in" filter="wipe(down)">
                                      <p:cBhvr>
                                        <p:cTn id="20" dur="500"/>
                                        <p:tgtEl>
                                          <p:spTgt spid="3">
                                            <p:graphicEl>
                                              <a:dgm id="{B795B8EA-1B0F-4366-B501-2E39314433F3}"/>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graphicEl>
                                              <a:dgm id="{E3F24AA6-6AAF-4EC7-8C18-D65F0F5159DB}"/>
                                            </p:graphicEl>
                                          </p:spTgt>
                                        </p:tgtEl>
                                        <p:attrNameLst>
                                          <p:attrName>style.visibility</p:attrName>
                                        </p:attrNameLst>
                                      </p:cBhvr>
                                      <p:to>
                                        <p:strVal val="visible"/>
                                      </p:to>
                                    </p:set>
                                    <p:animEffect transition="in" filter="wipe(down)">
                                      <p:cBhvr>
                                        <p:cTn id="25" dur="500"/>
                                        <p:tgtEl>
                                          <p:spTgt spid="3">
                                            <p:graphicEl>
                                              <a:dgm id="{E3F24AA6-6AAF-4EC7-8C18-D65F0F5159DB}"/>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graphicEl>
                                              <a:dgm id="{C7550E15-F365-44B3-BCEB-C3F05E476B38}"/>
                                            </p:graphicEl>
                                          </p:spTgt>
                                        </p:tgtEl>
                                        <p:attrNameLst>
                                          <p:attrName>style.visibility</p:attrName>
                                        </p:attrNameLst>
                                      </p:cBhvr>
                                      <p:to>
                                        <p:strVal val="visible"/>
                                      </p:to>
                                    </p:set>
                                    <p:animEffect transition="in" filter="wipe(down)">
                                      <p:cBhvr>
                                        <p:cTn id="30" dur="500"/>
                                        <p:tgtEl>
                                          <p:spTgt spid="3">
                                            <p:graphicEl>
                                              <a:dgm id="{C7550E15-F365-44B3-BCEB-C3F05E476B38}"/>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graphicEl>
                                              <a:dgm id="{A25E6DA5-302C-4F9A-8B62-521BB85B9ACD}"/>
                                            </p:graphicEl>
                                          </p:spTgt>
                                        </p:tgtEl>
                                        <p:attrNameLst>
                                          <p:attrName>style.visibility</p:attrName>
                                        </p:attrNameLst>
                                      </p:cBhvr>
                                      <p:to>
                                        <p:strVal val="visible"/>
                                      </p:to>
                                    </p:set>
                                    <p:animEffect transition="in" filter="wipe(down)">
                                      <p:cBhvr>
                                        <p:cTn id="35" dur="500"/>
                                        <p:tgtEl>
                                          <p:spTgt spid="3">
                                            <p:graphicEl>
                                              <a:dgm id="{A25E6DA5-302C-4F9A-8B62-521BB85B9AC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214958"/>
          </a:xfrm>
        </p:spPr>
        <p:txBody>
          <a:bodyPr>
            <a:normAutofit/>
          </a:bodyPr>
          <a:lstStyle/>
          <a:p>
            <a:r>
              <a:rPr lang="en-US" sz="2400" dirty="0">
                <a:solidFill>
                  <a:schemeClr val="tx1"/>
                </a:solidFill>
                <a:latin typeface="Times New Roman" pitchFamily="18" charset="0"/>
                <a:cs typeface="Times New Roman" pitchFamily="18" charset="0"/>
              </a:rPr>
              <a:t>Exam: VS T. 37.0 C. P120, R45, BP 80/60, oxygen saturation 97% in room air, weight 6.7 kg (&lt;5th percentile). </a:t>
            </a:r>
            <a:br>
              <a:rPr lang="en-US" sz="2400" dirty="0">
                <a:solidFill>
                  <a:schemeClr val="tx1"/>
                </a:solidFill>
                <a:latin typeface="Times New Roman" pitchFamily="18" charset="0"/>
                <a:cs typeface="Times New Roman" pitchFamily="18" charset="0"/>
              </a:rPr>
            </a:br>
            <a:r>
              <a:rPr lang="en-US" sz="2400" dirty="0">
                <a:solidFill>
                  <a:schemeClr val="tx1"/>
                </a:solidFill>
                <a:latin typeface="Times New Roman" pitchFamily="18" charset="0"/>
                <a:cs typeface="Times New Roman" pitchFamily="18" charset="0"/>
              </a:rPr>
              <a:t>He is alert and active in no distress.</a:t>
            </a:r>
            <a:br>
              <a:rPr lang="en-US" sz="2400" dirty="0">
                <a:solidFill>
                  <a:schemeClr val="tx1"/>
                </a:solidFill>
                <a:latin typeface="Times New Roman" pitchFamily="18" charset="0"/>
                <a:cs typeface="Times New Roman" pitchFamily="18" charset="0"/>
              </a:rPr>
            </a:br>
            <a:r>
              <a:rPr lang="en-US" sz="2400" dirty="0">
                <a:solidFill>
                  <a:schemeClr val="tx1"/>
                </a:solidFill>
                <a:latin typeface="Times New Roman" pitchFamily="18" charset="0"/>
                <a:cs typeface="Times New Roman" pitchFamily="18" charset="0"/>
              </a:rPr>
              <a:t> ENT exam is significant for bilateral </a:t>
            </a:r>
            <a:r>
              <a:rPr lang="en-US" sz="2400" dirty="0" err="1">
                <a:solidFill>
                  <a:schemeClr val="tx1"/>
                </a:solidFill>
                <a:latin typeface="Times New Roman" pitchFamily="18" charset="0"/>
                <a:cs typeface="Times New Roman" pitchFamily="18" charset="0"/>
              </a:rPr>
              <a:t>otitis</a:t>
            </a:r>
            <a:r>
              <a:rPr lang="en-US" sz="2400" dirty="0">
                <a:solidFill>
                  <a:schemeClr val="tx1"/>
                </a:solidFill>
                <a:latin typeface="Times New Roman" pitchFamily="18" charset="0"/>
                <a:cs typeface="Times New Roman" pitchFamily="18" charset="0"/>
              </a:rPr>
              <a:t> media and mild nasal congestion. </a:t>
            </a:r>
            <a:br>
              <a:rPr lang="en-US" sz="2400" dirty="0">
                <a:solidFill>
                  <a:schemeClr val="tx1"/>
                </a:solidFill>
                <a:latin typeface="Times New Roman" pitchFamily="18" charset="0"/>
                <a:cs typeface="Times New Roman" pitchFamily="18" charset="0"/>
              </a:rPr>
            </a:br>
            <a:r>
              <a:rPr lang="en-US" sz="2400" dirty="0">
                <a:solidFill>
                  <a:schemeClr val="tx1"/>
                </a:solidFill>
                <a:latin typeface="Times New Roman" pitchFamily="18" charset="0"/>
                <a:cs typeface="Times New Roman" pitchFamily="18" charset="0"/>
              </a:rPr>
              <a:t>Heart regular. Lungs with good aeration and mild wheezing and </a:t>
            </a:r>
            <a:r>
              <a:rPr lang="en-US" sz="2400" dirty="0" err="1">
                <a:solidFill>
                  <a:schemeClr val="tx1"/>
                </a:solidFill>
                <a:latin typeface="Times New Roman" pitchFamily="18" charset="0"/>
                <a:cs typeface="Times New Roman" pitchFamily="18" charset="0"/>
              </a:rPr>
              <a:t>rales</a:t>
            </a:r>
            <a:r>
              <a:rPr lang="en-US" sz="2400" dirty="0">
                <a:solidFill>
                  <a:schemeClr val="tx1"/>
                </a:solidFill>
                <a:latin typeface="Times New Roman" pitchFamily="18" charset="0"/>
                <a:cs typeface="Times New Roman" pitchFamily="18" charset="0"/>
              </a:rPr>
              <a:t>. Abdomen soft, non-tender.</a:t>
            </a:r>
            <a:br>
              <a:rPr lang="en-US" sz="2400" dirty="0">
                <a:solidFill>
                  <a:schemeClr val="tx1"/>
                </a:solidFill>
                <a:latin typeface="Times New Roman" pitchFamily="18" charset="0"/>
                <a:cs typeface="Times New Roman" pitchFamily="18" charset="0"/>
              </a:rPr>
            </a:br>
            <a:r>
              <a:rPr lang="en-US" sz="2400" b="1" dirty="0">
                <a:solidFill>
                  <a:schemeClr val="tx1"/>
                </a:solidFill>
                <a:latin typeface="Times New Roman" pitchFamily="18" charset="0"/>
                <a:cs typeface="Times New Roman" pitchFamily="18" charset="0"/>
              </a:rPr>
              <a:t>Enumerate 3 investigations.</a:t>
            </a:r>
            <a:endParaRPr lang="ar-IQ" sz="2400" dirty="0">
              <a:solidFill>
                <a:schemeClr val="tx1"/>
              </a:solidFill>
              <a:latin typeface="Times New Roman" pitchFamily="18" charset="0"/>
              <a:cs typeface="Times New Roman" pitchFamily="18" charset="0"/>
            </a:endParaRPr>
          </a:p>
        </p:txBody>
      </p:sp>
    </p:spTree>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57834"/>
          </a:xfrm>
        </p:spPr>
        <p:txBody>
          <a:bodyPr>
            <a:normAutofit/>
          </a:bodyPr>
          <a:lstStyle/>
          <a:p>
            <a:r>
              <a:rPr lang="en-US" sz="2800" dirty="0">
                <a:solidFill>
                  <a:srgbClr val="C00000"/>
                </a:solidFill>
                <a:latin typeface="Times New Roman" pitchFamily="18" charset="0"/>
                <a:cs typeface="Times New Roman" pitchFamily="18" charset="0"/>
              </a:rPr>
              <a:t>Chest radiographs</a:t>
            </a:r>
            <a:br>
              <a:rPr lang="en-US" sz="2800" dirty="0">
                <a:solidFill>
                  <a:schemeClr val="tx1"/>
                </a:solidFill>
                <a:latin typeface="Times New Roman" pitchFamily="18" charset="0"/>
                <a:cs typeface="Times New Roman" pitchFamily="18" charset="0"/>
              </a:rPr>
            </a:br>
            <a:r>
              <a:rPr lang="en-US" sz="2800" dirty="0">
                <a:solidFill>
                  <a:schemeClr val="tx1"/>
                </a:solidFill>
                <a:latin typeface="Times New Roman" pitchFamily="18" charset="0"/>
                <a:cs typeface="Times New Roman" pitchFamily="18" charset="0"/>
              </a:rPr>
              <a:t> Some hyper-expansion with increased peri-bronchial markings. </a:t>
            </a:r>
            <a:br>
              <a:rPr lang="en-US" sz="2800" dirty="0">
                <a:solidFill>
                  <a:schemeClr val="tx1"/>
                </a:solidFill>
                <a:latin typeface="Times New Roman" pitchFamily="18" charset="0"/>
                <a:cs typeface="Times New Roman" pitchFamily="18" charset="0"/>
              </a:rPr>
            </a:br>
            <a:r>
              <a:rPr lang="en-US" sz="2800" dirty="0">
                <a:solidFill>
                  <a:srgbClr val="C00000"/>
                </a:solidFill>
                <a:latin typeface="Times New Roman" pitchFamily="18" charset="0"/>
                <a:cs typeface="Times New Roman" pitchFamily="18" charset="0"/>
              </a:rPr>
              <a:t>Laboratory Results</a:t>
            </a:r>
            <a:r>
              <a:rPr lang="en-US" sz="2800" dirty="0">
                <a:solidFill>
                  <a:schemeClr val="tx1"/>
                </a:solidFill>
                <a:latin typeface="Times New Roman" pitchFamily="18" charset="0"/>
                <a:cs typeface="Times New Roman" pitchFamily="18" charset="0"/>
              </a:rPr>
              <a:t> </a:t>
            </a:r>
            <a:br>
              <a:rPr lang="en-US" sz="2800" dirty="0">
                <a:solidFill>
                  <a:schemeClr val="tx1"/>
                </a:solidFill>
                <a:latin typeface="Times New Roman" pitchFamily="18" charset="0"/>
                <a:cs typeface="Times New Roman" pitchFamily="18" charset="0"/>
              </a:rPr>
            </a:br>
            <a:r>
              <a:rPr lang="en-US" sz="2800" dirty="0">
                <a:solidFill>
                  <a:schemeClr val="tx1"/>
                </a:solidFill>
                <a:latin typeface="Times New Roman" pitchFamily="18" charset="0"/>
                <a:cs typeface="Times New Roman" pitchFamily="18" charset="0"/>
              </a:rPr>
              <a:t>Sweat test: Weight 120 micrograms </a:t>
            </a:r>
            <a:br>
              <a:rPr lang="en-US" sz="2800" dirty="0">
                <a:solidFill>
                  <a:schemeClr val="tx1"/>
                </a:solidFill>
                <a:latin typeface="Times New Roman" pitchFamily="18" charset="0"/>
                <a:cs typeface="Times New Roman" pitchFamily="18" charset="0"/>
              </a:rPr>
            </a:br>
            <a:r>
              <a:rPr lang="en-US" sz="2800" dirty="0">
                <a:solidFill>
                  <a:schemeClr val="tx1"/>
                </a:solidFill>
                <a:latin typeface="Times New Roman" pitchFamily="18" charset="0"/>
                <a:cs typeface="Times New Roman" pitchFamily="18" charset="0"/>
              </a:rPr>
              <a:t>Deep throat culture after coughing </a:t>
            </a:r>
            <a:br>
              <a:rPr lang="en-US" sz="2800" dirty="0">
                <a:solidFill>
                  <a:schemeClr val="tx1"/>
                </a:solidFill>
                <a:latin typeface="Times New Roman" pitchFamily="18" charset="0"/>
                <a:cs typeface="Times New Roman" pitchFamily="18" charset="0"/>
              </a:rPr>
            </a:br>
            <a:r>
              <a:rPr lang="en-US" sz="2800" dirty="0" err="1">
                <a:solidFill>
                  <a:schemeClr val="tx1"/>
                </a:solidFill>
                <a:latin typeface="Times New Roman" pitchFamily="18" charset="0"/>
                <a:cs typeface="Times New Roman" pitchFamily="18" charset="0"/>
              </a:rPr>
              <a:t>Klebsiella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pneumoniae</a:t>
            </a:r>
            <a:r>
              <a:rPr lang="en-US" sz="2800" dirty="0">
                <a:solidFill>
                  <a:schemeClr val="tx1"/>
                </a:solidFill>
                <a:latin typeface="Times New Roman" pitchFamily="18" charset="0"/>
                <a:cs typeface="Times New Roman" pitchFamily="18" charset="0"/>
              </a:rPr>
              <a:t>. </a:t>
            </a:r>
            <a:br>
              <a:rPr lang="en-US" sz="2800" dirty="0">
                <a:solidFill>
                  <a:schemeClr val="tx1"/>
                </a:solidFill>
                <a:latin typeface="Times New Roman" pitchFamily="18" charset="0"/>
                <a:cs typeface="Times New Roman" pitchFamily="18" charset="0"/>
              </a:rPr>
            </a:br>
            <a:r>
              <a:rPr lang="en-US" sz="2800" dirty="0">
                <a:solidFill>
                  <a:schemeClr val="tx1"/>
                </a:solidFill>
                <a:latin typeface="Times New Roman" pitchFamily="18" charset="0"/>
                <a:cs typeface="Times New Roman" pitchFamily="18" charset="0"/>
              </a:rPr>
              <a:t>AST 44 H (normal 0-37), ALT 49 H, (normal l0-40), </a:t>
            </a:r>
            <a:r>
              <a:rPr lang="en-US" sz="2800" dirty="0" err="1">
                <a:solidFill>
                  <a:schemeClr val="tx1"/>
                </a:solidFill>
                <a:latin typeface="Times New Roman" pitchFamily="18" charset="0"/>
                <a:cs typeface="Times New Roman" pitchFamily="18" charset="0"/>
              </a:rPr>
              <a:t>Alk</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Phos</a:t>
            </a:r>
            <a:r>
              <a:rPr lang="en-US" sz="2800" dirty="0">
                <a:solidFill>
                  <a:schemeClr val="tx1"/>
                </a:solidFill>
                <a:latin typeface="Times New Roman" pitchFamily="18" charset="0"/>
                <a:cs typeface="Times New Roman" pitchFamily="18" charset="0"/>
              </a:rPr>
              <a:t> 324 (normal 104-345). </a:t>
            </a:r>
            <a:endParaRPr lang="ar-IQ" sz="2800" dirty="0">
              <a:solidFill>
                <a:schemeClr val="tx1"/>
              </a:solidFill>
              <a:latin typeface="Times New Roman" pitchFamily="18" charset="0"/>
              <a:cs typeface="Times New Roman" pitchFamily="18" charset="0"/>
            </a:endParaRPr>
          </a:p>
        </p:txBody>
      </p:sp>
    </p:spTree>
  </p:cSld>
  <p:clrMapOvr>
    <a:masterClrMapping/>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286396"/>
          </a:xfrm>
        </p:spPr>
        <p:txBody>
          <a:bodyPr/>
          <a:lstStyle/>
          <a:p>
            <a:pPr algn="ctr"/>
            <a:r>
              <a:rPr lang="en-US" dirty="0">
                <a:solidFill>
                  <a:srgbClr val="C00000"/>
                </a:solidFill>
                <a:latin typeface="Times New Roman" panose="02020603050405020304" pitchFamily="18" charset="0"/>
                <a:cs typeface="Times New Roman" panose="02020603050405020304" pitchFamily="18" charset="0"/>
              </a:rPr>
              <a:t>What Is the Diagnosis ?</a:t>
            </a:r>
            <a:endParaRPr lang="ar-IQ"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715000"/>
          </a:xfrm>
        </p:spPr>
        <p:txBody>
          <a:bodyPr>
            <a:noAutofit/>
          </a:bodyPr>
          <a:lstStyle/>
          <a:p>
            <a:r>
              <a:rPr lang="en-US" sz="2400" dirty="0">
                <a:solidFill>
                  <a:schemeClr val="tx1"/>
                </a:solidFill>
                <a:latin typeface="Times New Roman" pitchFamily="18" charset="0"/>
                <a:cs typeface="Times New Roman" pitchFamily="18" charset="0"/>
              </a:rPr>
              <a:t>An 18 month old boy is brought to the emergency room for evaluation. His mother give history of </a:t>
            </a:r>
            <a:r>
              <a:rPr lang="en-US" sz="2400" dirty="0">
                <a:solidFill>
                  <a:srgbClr val="FF0000"/>
                </a:solidFill>
                <a:latin typeface="Times New Roman" pitchFamily="18" charset="0"/>
                <a:cs typeface="Times New Roman" pitchFamily="18" charset="0"/>
              </a:rPr>
              <a:t>poor feeding for last four wks,</a:t>
            </a:r>
            <a:r>
              <a:rPr lang="en-US" sz="2400" dirty="0">
                <a:solidFill>
                  <a:schemeClr val="tx1"/>
                </a:solidFill>
                <a:latin typeface="Times New Roman" pitchFamily="18" charset="0"/>
                <a:cs typeface="Times New Roman" pitchFamily="18" charset="0"/>
              </a:rPr>
              <a:t> Dietary history is consist of </a:t>
            </a:r>
            <a:r>
              <a:rPr lang="en-US" sz="2400" dirty="0">
                <a:solidFill>
                  <a:schemeClr val="tx1"/>
                </a:solidFill>
                <a:highlight>
                  <a:srgbClr val="FFFF00"/>
                </a:highlight>
                <a:latin typeface="Times New Roman" pitchFamily="18" charset="0"/>
                <a:cs typeface="Times New Roman" pitchFamily="18" charset="0"/>
              </a:rPr>
              <a:t>cereal and sodas</a:t>
            </a:r>
            <a:r>
              <a:rPr lang="en-US" sz="2400" dirty="0">
                <a:solidFill>
                  <a:schemeClr val="tx1"/>
                </a:solidFill>
                <a:latin typeface="Times New Roman" pitchFamily="18" charset="0"/>
                <a:cs typeface="Times New Roman" pitchFamily="18" charset="0"/>
              </a:rPr>
              <a:t>, though the toddler also drinks </a:t>
            </a:r>
            <a:r>
              <a:rPr lang="en-US" sz="2400" dirty="0">
                <a:solidFill>
                  <a:schemeClr val="tx1"/>
                </a:solidFill>
                <a:highlight>
                  <a:srgbClr val="FFFF00"/>
                </a:highlight>
                <a:latin typeface="Times New Roman" pitchFamily="18" charset="0"/>
                <a:cs typeface="Times New Roman" pitchFamily="18" charset="0"/>
              </a:rPr>
              <a:t>some milk and with family diet. </a:t>
            </a:r>
            <a:br>
              <a:rPr lang="en-US" sz="2400" dirty="0">
                <a:solidFill>
                  <a:schemeClr val="tx1"/>
                </a:solidFill>
                <a:highlight>
                  <a:srgbClr val="FFFF00"/>
                </a:highlight>
                <a:latin typeface="Times New Roman" pitchFamily="18" charset="0"/>
                <a:cs typeface="Times New Roman" pitchFamily="18" charset="0"/>
              </a:rPr>
            </a:br>
            <a:br>
              <a:rPr lang="en-US" sz="2400" dirty="0">
                <a:solidFill>
                  <a:schemeClr val="tx1"/>
                </a:solidFill>
                <a:highlight>
                  <a:srgbClr val="FFFF00"/>
                </a:highlight>
                <a:latin typeface="Times New Roman" pitchFamily="18" charset="0"/>
                <a:cs typeface="Times New Roman" pitchFamily="18" charset="0"/>
              </a:rPr>
            </a:br>
            <a:r>
              <a:rPr lang="en-US" sz="2400" dirty="0">
                <a:solidFill>
                  <a:schemeClr val="tx1"/>
                </a:solidFill>
                <a:latin typeface="Times New Roman" pitchFamily="18" charset="0"/>
                <a:cs typeface="Times New Roman" pitchFamily="18" charset="0"/>
              </a:rPr>
              <a:t>On exam he appears </a:t>
            </a:r>
            <a:r>
              <a:rPr lang="en-US" sz="2400" dirty="0">
                <a:solidFill>
                  <a:srgbClr val="FF0000"/>
                </a:solidFill>
                <a:latin typeface="Times New Roman" pitchFamily="18" charset="0"/>
                <a:cs typeface="Times New Roman" pitchFamily="18" charset="0"/>
              </a:rPr>
              <a:t>alert but he is floppy </a:t>
            </a:r>
            <a:r>
              <a:rPr lang="en-US" sz="2400" dirty="0">
                <a:solidFill>
                  <a:schemeClr val="tx1"/>
                </a:solidFill>
                <a:latin typeface="Times New Roman" pitchFamily="18" charset="0"/>
                <a:cs typeface="Times New Roman" pitchFamily="18" charset="0"/>
              </a:rPr>
              <a:t>with miserable face, and </a:t>
            </a:r>
            <a:r>
              <a:rPr lang="en-US" sz="2400" dirty="0">
                <a:solidFill>
                  <a:srgbClr val="FF0000"/>
                </a:solidFill>
                <a:latin typeface="Times New Roman" pitchFamily="18" charset="0"/>
                <a:cs typeface="Times New Roman" pitchFamily="18" charset="0"/>
              </a:rPr>
              <a:t>subcutaneous wasting</a:t>
            </a:r>
            <a:r>
              <a:rPr lang="en-US" sz="2400" dirty="0">
                <a:solidFill>
                  <a:schemeClr val="tx1"/>
                </a:solidFill>
                <a:latin typeface="Times New Roman" pitchFamily="18" charset="0"/>
                <a:cs typeface="Times New Roman" pitchFamily="18" charset="0"/>
              </a:rPr>
              <a:t>. </a:t>
            </a:r>
            <a:r>
              <a:rPr lang="en-US" sz="2400" dirty="0">
                <a:solidFill>
                  <a:schemeClr val="tx1"/>
                </a:solidFill>
                <a:highlight>
                  <a:srgbClr val="FFFF00"/>
                </a:highlight>
                <a:latin typeface="Times New Roman" pitchFamily="18" charset="0"/>
                <a:cs typeface="Times New Roman" pitchFamily="18" charset="0"/>
              </a:rPr>
              <a:t>Weight is 6kg; length is 72 cm</a:t>
            </a:r>
            <a:r>
              <a:rPr lang="en-US" sz="2400" dirty="0">
                <a:solidFill>
                  <a:schemeClr val="tx1"/>
                </a:solidFill>
                <a:latin typeface="Times New Roman" pitchFamily="18" charset="0"/>
                <a:cs typeface="Times New Roman" pitchFamily="18" charset="0"/>
              </a:rPr>
              <a:t>; head circumference is 47 cm. temp. cannot be recorded. </a:t>
            </a:r>
            <a:br>
              <a:rPr lang="en-US" sz="2400" dirty="0">
                <a:solidFill>
                  <a:schemeClr val="tx1"/>
                </a:solidFill>
                <a:latin typeface="Times New Roman" pitchFamily="18" charset="0"/>
                <a:cs typeface="Times New Roman" pitchFamily="18" charset="0"/>
              </a:rPr>
            </a:br>
            <a:br>
              <a:rPr lang="en-US" sz="2400" dirty="0">
                <a:solidFill>
                  <a:schemeClr val="tx1"/>
                </a:solidFill>
                <a:latin typeface="Times New Roman" pitchFamily="18" charset="0"/>
                <a:cs typeface="Times New Roman" pitchFamily="18" charset="0"/>
              </a:rPr>
            </a:br>
            <a:r>
              <a:rPr lang="en-US" sz="2400" dirty="0">
                <a:solidFill>
                  <a:schemeClr val="tx1"/>
                </a:solidFill>
                <a:latin typeface="Times New Roman" pitchFamily="18" charset="0"/>
                <a:cs typeface="Times New Roman" pitchFamily="18" charset="0"/>
              </a:rPr>
              <a:t>Laboratory evaluation is significant for </a:t>
            </a:r>
            <a:r>
              <a:rPr lang="en-US" sz="2400" dirty="0">
                <a:solidFill>
                  <a:srgbClr val="FF0000"/>
                </a:solidFill>
                <a:latin typeface="Times New Roman" pitchFamily="18" charset="0"/>
                <a:cs typeface="Times New Roman" pitchFamily="18" charset="0"/>
              </a:rPr>
              <a:t>a </a:t>
            </a:r>
            <a:r>
              <a:rPr lang="en-US" sz="2400" dirty="0" err="1">
                <a:solidFill>
                  <a:srgbClr val="FF0000"/>
                </a:solidFill>
                <a:latin typeface="Times New Roman" pitchFamily="18" charset="0"/>
                <a:cs typeface="Times New Roman" pitchFamily="18" charset="0"/>
              </a:rPr>
              <a:t>microcytic</a:t>
            </a:r>
            <a:r>
              <a:rPr lang="en-US" sz="2400" dirty="0">
                <a:solidFill>
                  <a:srgbClr val="FF0000"/>
                </a:solidFill>
                <a:latin typeface="Times New Roman" pitchFamily="18" charset="0"/>
                <a:cs typeface="Times New Roman" pitchFamily="18" charset="0"/>
              </a:rPr>
              <a:t> anemia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Hb</a:t>
            </a:r>
            <a:r>
              <a:rPr lang="en-US" sz="2400" dirty="0">
                <a:solidFill>
                  <a:schemeClr val="tx1"/>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8gm\dl and blood sugar 2mmol\l .</a:t>
            </a:r>
            <a:br>
              <a:rPr lang="en-US" sz="2400" dirty="0">
                <a:solidFill>
                  <a:schemeClr val="tx1"/>
                </a:solidFill>
                <a:latin typeface="Times New Roman" pitchFamily="18" charset="0"/>
                <a:cs typeface="Times New Roman" pitchFamily="18" charset="0"/>
              </a:rPr>
            </a:br>
            <a:br>
              <a:rPr lang="en-US" sz="2400" dirty="0">
                <a:solidFill>
                  <a:schemeClr val="tx1"/>
                </a:solidFill>
                <a:latin typeface="Times New Roman" pitchFamily="18" charset="0"/>
                <a:cs typeface="Times New Roman" pitchFamily="18" charset="0"/>
              </a:rPr>
            </a:br>
            <a:endParaRPr lang="ar-IQ" sz="2400" dirty="0">
              <a:solidFill>
                <a:schemeClr val="tx1"/>
              </a:solidFill>
              <a:latin typeface="Times New Roman" pitchFamily="18" charset="0"/>
              <a:cs typeface="Times New Roman" pitchFamily="18" charset="0"/>
            </a:endParaRPr>
          </a:p>
        </p:txBody>
      </p:sp>
    </p:spTree>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000644"/>
          </a:xfrm>
        </p:spPr>
        <p:txBody>
          <a:bodyPr>
            <a:normAutofit/>
          </a:bodyPr>
          <a:lstStyle/>
          <a:p>
            <a:r>
              <a:rPr lang="en-US" sz="2800" dirty="0">
                <a:solidFill>
                  <a:schemeClr val="tx1"/>
                </a:solidFill>
                <a:latin typeface="Times New Roman" pitchFamily="18" charset="0"/>
                <a:cs typeface="Times New Roman" pitchFamily="18" charset="0"/>
              </a:rPr>
              <a:t>Q1: what is the problem of this toddler? </a:t>
            </a:r>
            <a:br>
              <a:rPr lang="en-US" sz="2800" dirty="0">
                <a:solidFill>
                  <a:schemeClr val="tx1"/>
                </a:solidFill>
                <a:latin typeface="Times New Roman" pitchFamily="18" charset="0"/>
                <a:cs typeface="Times New Roman" pitchFamily="18" charset="0"/>
              </a:rPr>
            </a:br>
            <a:br>
              <a:rPr lang="en-US" sz="2800" dirty="0">
                <a:solidFill>
                  <a:schemeClr val="tx1"/>
                </a:solidFill>
                <a:latin typeface="Times New Roman" pitchFamily="18" charset="0"/>
                <a:cs typeface="Times New Roman" pitchFamily="18" charset="0"/>
              </a:rPr>
            </a:br>
            <a:r>
              <a:rPr lang="en-US" sz="2800" dirty="0">
                <a:solidFill>
                  <a:schemeClr val="tx1"/>
                </a:solidFill>
                <a:latin typeface="Times New Roman" pitchFamily="18" charset="0"/>
                <a:cs typeface="Times New Roman" pitchFamily="18" charset="0"/>
              </a:rPr>
              <a:t>Q2: Shall this pt admitted to hospital? </a:t>
            </a:r>
            <a:br>
              <a:rPr lang="en-US" sz="2800" dirty="0">
                <a:solidFill>
                  <a:schemeClr val="tx1"/>
                </a:solidFill>
                <a:latin typeface="Times New Roman" pitchFamily="18" charset="0"/>
                <a:cs typeface="Times New Roman" pitchFamily="18" charset="0"/>
              </a:rPr>
            </a:br>
            <a:br>
              <a:rPr lang="ar-IQ" sz="2800" dirty="0">
                <a:solidFill>
                  <a:schemeClr val="tx1"/>
                </a:solidFill>
                <a:latin typeface="Times New Roman" pitchFamily="18" charset="0"/>
                <a:cs typeface="Times New Roman" pitchFamily="18" charset="0"/>
              </a:rPr>
            </a:br>
            <a:r>
              <a:rPr lang="en-US" sz="2800" dirty="0">
                <a:solidFill>
                  <a:schemeClr val="tx1"/>
                </a:solidFill>
                <a:latin typeface="Times New Roman" pitchFamily="18" charset="0"/>
                <a:cs typeface="Times New Roman" pitchFamily="18" charset="0"/>
              </a:rPr>
              <a:t> Q2: what are lines of managements?</a:t>
            </a:r>
            <a:br>
              <a:rPr lang="en-US" sz="2800" dirty="0">
                <a:solidFill>
                  <a:schemeClr val="tx1"/>
                </a:solidFill>
                <a:latin typeface="Times New Roman" pitchFamily="18" charset="0"/>
                <a:cs typeface="Times New Roman" pitchFamily="18" charset="0"/>
              </a:rPr>
            </a:br>
            <a:br>
              <a:rPr lang="en-US" sz="2800" dirty="0">
                <a:solidFill>
                  <a:schemeClr val="tx1"/>
                </a:solidFill>
                <a:latin typeface="Times New Roman" pitchFamily="18" charset="0"/>
                <a:cs typeface="Times New Roman" pitchFamily="18" charset="0"/>
              </a:rPr>
            </a:br>
            <a:endParaRPr lang="ar-IQ" sz="2800" dirty="0">
              <a:solidFill>
                <a:schemeClr val="tx1"/>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endParaRPr lang="ar-IQ" dirty="0"/>
          </a:p>
        </p:txBody>
      </p:sp>
      <p:graphicFrame>
        <p:nvGraphicFramePr>
          <p:cNvPr id="3" name="Diagram 2"/>
          <p:cNvGraphicFramePr/>
          <p:nvPr/>
        </p:nvGraphicFramePr>
        <p:xfrm>
          <a:off x="714348" y="1436702"/>
          <a:ext cx="792961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dgm id="{B44099CA-C1CD-40F3-8DE1-86264A587ED0}"/>
                                            </p:graphicEl>
                                          </p:spTgt>
                                        </p:tgtEl>
                                        <p:attrNameLst>
                                          <p:attrName>style.visibility</p:attrName>
                                        </p:attrNameLst>
                                      </p:cBhvr>
                                      <p:to>
                                        <p:strVal val="visible"/>
                                      </p:to>
                                    </p:set>
                                    <p:animEffect transition="in" filter="wipe(down)">
                                      <p:cBhvr>
                                        <p:cTn id="7" dur="500"/>
                                        <p:tgtEl>
                                          <p:spTgt spid="3">
                                            <p:graphicEl>
                                              <a:dgm id="{B44099CA-C1CD-40F3-8DE1-86264A587ED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dgm id="{727AF2DD-1D27-443E-ABCD-60704893C67C}"/>
                                            </p:graphicEl>
                                          </p:spTgt>
                                        </p:tgtEl>
                                        <p:attrNameLst>
                                          <p:attrName>style.visibility</p:attrName>
                                        </p:attrNameLst>
                                      </p:cBhvr>
                                      <p:to>
                                        <p:strVal val="visible"/>
                                      </p:to>
                                    </p:set>
                                    <p:animEffect transition="in" filter="wipe(down)">
                                      <p:cBhvr>
                                        <p:cTn id="12" dur="500"/>
                                        <p:tgtEl>
                                          <p:spTgt spid="3">
                                            <p:graphicEl>
                                              <a:dgm id="{727AF2DD-1D27-443E-ABCD-60704893C67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dgm id="{C22850CE-0A11-4942-A37F-A097FDDA1F5D}"/>
                                            </p:graphicEl>
                                          </p:spTgt>
                                        </p:tgtEl>
                                        <p:attrNameLst>
                                          <p:attrName>style.visibility</p:attrName>
                                        </p:attrNameLst>
                                      </p:cBhvr>
                                      <p:to>
                                        <p:strVal val="visible"/>
                                      </p:to>
                                    </p:set>
                                    <p:animEffect transition="in" filter="wipe(down)">
                                      <p:cBhvr>
                                        <p:cTn id="17" dur="500"/>
                                        <p:tgtEl>
                                          <p:spTgt spid="3">
                                            <p:graphicEl>
                                              <a:dgm id="{C22850CE-0A11-4942-A37F-A097FDDA1F5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graphicEl>
                                              <a:dgm id="{97F9D0F5-7334-4D63-BF5F-49B726D2B274}"/>
                                            </p:graphicEl>
                                          </p:spTgt>
                                        </p:tgtEl>
                                        <p:attrNameLst>
                                          <p:attrName>style.visibility</p:attrName>
                                        </p:attrNameLst>
                                      </p:cBhvr>
                                      <p:to>
                                        <p:strVal val="visible"/>
                                      </p:to>
                                    </p:set>
                                    <p:animEffect transition="in" filter="wipe(down)">
                                      <p:cBhvr>
                                        <p:cTn id="22" dur="500"/>
                                        <p:tgtEl>
                                          <p:spTgt spid="3">
                                            <p:graphicEl>
                                              <a:dgm id="{97F9D0F5-7334-4D63-BF5F-49B726D2B2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6440510"/>
          </a:xfrm>
        </p:spPr>
        <p:txBody>
          <a:bodyPr>
            <a:normAutofit/>
          </a:bodyPr>
          <a:lstStyle/>
          <a:p>
            <a:pPr algn="l" rtl="0"/>
            <a:r>
              <a:rPr lang="en-US" sz="2800" b="1" dirty="0">
                <a:solidFill>
                  <a:srgbClr val="002060"/>
                </a:solidFill>
                <a:latin typeface="+mn-lt"/>
              </a:rPr>
              <a:t>GI tract symptoms</a:t>
            </a:r>
            <a:br>
              <a:rPr lang="en-US" sz="2800" b="1" dirty="0">
                <a:solidFill>
                  <a:srgbClr val="C00000"/>
                </a:solidFill>
                <a:latin typeface="+mn-lt"/>
              </a:rPr>
            </a:br>
            <a:r>
              <a:rPr lang="en-US" sz="2800" b="1" dirty="0">
                <a:solidFill>
                  <a:schemeClr val="tx1"/>
                </a:solidFill>
                <a:latin typeface="+mn-lt"/>
              </a:rPr>
              <a:t>*Abdominal distention and watery diarrhea ,</a:t>
            </a:r>
            <a:r>
              <a:rPr lang="en-US" sz="2800" b="1" dirty="0">
                <a:latin typeface="+mn-lt"/>
              </a:rPr>
              <a:t>Skin irritation </a:t>
            </a:r>
            <a:r>
              <a:rPr lang="en-US" sz="2800" b="1" dirty="0" err="1">
                <a:latin typeface="+mn-lt"/>
              </a:rPr>
              <a:t>peri</a:t>
            </a:r>
            <a:r>
              <a:rPr lang="en-US" sz="2800" b="1" dirty="0">
                <a:latin typeface="+mn-lt"/>
              </a:rPr>
              <a:t>-anal area </a:t>
            </a:r>
            <a:br>
              <a:rPr lang="en-US" sz="2800" b="1" dirty="0">
                <a:latin typeface="+mn-lt"/>
              </a:rPr>
            </a:br>
            <a:r>
              <a:rPr lang="en-US" sz="2800" b="1" dirty="0">
                <a:solidFill>
                  <a:srgbClr val="FF0000"/>
                </a:solidFill>
                <a:latin typeface="+mn-lt"/>
              </a:rPr>
              <a:t>(carbohydrate mal absorption  ) </a:t>
            </a:r>
            <a:br>
              <a:rPr lang="en-US" sz="2800" b="1" dirty="0">
                <a:latin typeface="+mn-lt"/>
              </a:rPr>
            </a:br>
            <a:r>
              <a:rPr lang="en-US" sz="2800" b="1" dirty="0">
                <a:latin typeface="+mn-lt"/>
              </a:rPr>
              <a:t>*Periodic nausea </a:t>
            </a:r>
            <a:br>
              <a:rPr lang="en-US" sz="2800" b="1" dirty="0">
                <a:latin typeface="+mn-lt"/>
              </a:rPr>
            </a:br>
            <a:r>
              <a:rPr lang="en-US" sz="2800" b="1" dirty="0">
                <a:solidFill>
                  <a:srgbClr val="FF0000"/>
                </a:solidFill>
                <a:latin typeface="+mn-lt"/>
              </a:rPr>
              <a:t>(chronic </a:t>
            </a:r>
            <a:r>
              <a:rPr lang="en-US" sz="2800" b="1" i="1" dirty="0" err="1">
                <a:solidFill>
                  <a:srgbClr val="FF0000"/>
                </a:solidFill>
                <a:latin typeface="+mn-lt"/>
              </a:rPr>
              <a:t>Giardia</a:t>
            </a:r>
            <a:r>
              <a:rPr lang="en-US" sz="2800" b="1" dirty="0">
                <a:solidFill>
                  <a:srgbClr val="FF0000"/>
                </a:solidFill>
                <a:latin typeface="+mn-lt"/>
              </a:rPr>
              <a:t> infections)</a:t>
            </a:r>
            <a:br>
              <a:rPr lang="en-US" sz="2800" b="1" dirty="0">
                <a:latin typeface="+mn-lt"/>
              </a:rPr>
            </a:br>
            <a:r>
              <a:rPr lang="en-US" sz="2800" b="1" dirty="0">
                <a:latin typeface="+mn-lt"/>
              </a:rPr>
              <a:t>*</a:t>
            </a:r>
            <a:r>
              <a:rPr lang="en-US" sz="2800" b="1" dirty="0">
                <a:solidFill>
                  <a:srgbClr val="FF0000"/>
                </a:solidFill>
                <a:latin typeface="+mn-lt"/>
              </a:rPr>
              <a:t> </a:t>
            </a:r>
            <a:r>
              <a:rPr lang="en-US" sz="2800" b="1" dirty="0">
                <a:solidFill>
                  <a:schemeClr val="tx1"/>
                </a:solidFill>
                <a:latin typeface="+mn-lt"/>
              </a:rPr>
              <a:t>B</a:t>
            </a:r>
            <a:r>
              <a:rPr lang="en-US" sz="2800" b="1" dirty="0">
                <a:latin typeface="+mn-lt"/>
              </a:rPr>
              <a:t>loody stools </a:t>
            </a:r>
            <a:br>
              <a:rPr lang="en-US" sz="2800" b="1" dirty="0">
                <a:latin typeface="+mn-lt"/>
              </a:rPr>
            </a:br>
            <a:r>
              <a:rPr lang="en-US" sz="2800" b="1" dirty="0">
                <a:solidFill>
                  <a:srgbClr val="FF0000"/>
                </a:solidFill>
                <a:latin typeface="+mn-lt"/>
              </a:rPr>
              <a:t>(protein sensitivity syndromes or IBD) </a:t>
            </a:r>
            <a:br>
              <a:rPr lang="en-US" sz="2800" b="1" dirty="0">
                <a:latin typeface="+mn-lt"/>
              </a:rPr>
            </a:br>
            <a:r>
              <a:rPr lang="en-US" sz="2800" b="1" dirty="0">
                <a:latin typeface="+mn-lt"/>
              </a:rPr>
              <a:t>*Poor appetite </a:t>
            </a:r>
            <a:br>
              <a:rPr lang="en-US" sz="2800" b="1" dirty="0">
                <a:latin typeface="+mn-lt"/>
              </a:rPr>
            </a:br>
            <a:r>
              <a:rPr lang="en-US" sz="2800" b="1" dirty="0">
                <a:solidFill>
                  <a:srgbClr val="FF0000"/>
                </a:solidFill>
                <a:latin typeface="+mn-lt"/>
              </a:rPr>
              <a:t>(food sensitivity syndromes) </a:t>
            </a:r>
            <a:br>
              <a:rPr lang="en-US" sz="2800" b="1" dirty="0">
                <a:latin typeface="+mn-lt"/>
              </a:rPr>
            </a:br>
            <a:r>
              <a:rPr lang="en-US" sz="2800" b="1" dirty="0">
                <a:latin typeface="+mn-lt"/>
              </a:rPr>
              <a:t>*Increase in appetite </a:t>
            </a:r>
            <a:br>
              <a:rPr lang="en-US" sz="2800" b="1" dirty="0">
                <a:latin typeface="+mn-lt"/>
              </a:rPr>
            </a:br>
            <a:r>
              <a:rPr lang="en-US" sz="2800" b="1" dirty="0">
                <a:solidFill>
                  <a:srgbClr val="FF0000"/>
                </a:solidFill>
                <a:latin typeface="+mn-lt"/>
              </a:rPr>
              <a:t>(cystic fibrosis) </a:t>
            </a:r>
            <a:br>
              <a:rPr lang="en-US" sz="2800" b="1" dirty="0">
                <a:solidFill>
                  <a:srgbClr val="FF0000"/>
                </a:solidFill>
                <a:latin typeface="+mn-lt"/>
              </a:rPr>
            </a:br>
            <a:r>
              <a:rPr lang="en-US" sz="2800" b="1" dirty="0">
                <a:solidFill>
                  <a:srgbClr val="FF0000"/>
                </a:solidFill>
                <a:latin typeface="+mn-lt"/>
              </a:rPr>
              <a:t>*Systemic symptoms  as F….., A…., R…</a:t>
            </a:r>
            <a:br>
              <a:rPr lang="en-US" sz="2800" b="1" dirty="0">
                <a:latin typeface="+mn-lt"/>
              </a:rPr>
            </a:br>
            <a:endParaRPr lang="en-US" sz="2800" b="1" dirty="0">
              <a:latin typeface="+mn-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00043"/>
            <a:ext cx="7772400" cy="1500197"/>
          </a:xfrm>
        </p:spPr>
        <p:txBody>
          <a:bodyPr/>
          <a:lstStyle/>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Systemic symptoms</a:t>
            </a:r>
            <a:endParaRPr lang="ar-IQ"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3" name="Diagram 2"/>
          <p:cNvGraphicFramePr/>
          <p:nvPr/>
        </p:nvGraphicFramePr>
        <p:xfrm>
          <a:off x="714348" y="2000240"/>
          <a:ext cx="7358114"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988B010E-CD63-444F-B13A-EAC95DA09FD7}"/>
                                            </p:graphicEl>
                                          </p:spTgt>
                                        </p:tgtEl>
                                        <p:attrNameLst>
                                          <p:attrName>style.visibility</p:attrName>
                                        </p:attrNameLst>
                                      </p:cBhvr>
                                      <p:to>
                                        <p:strVal val="visible"/>
                                      </p:to>
                                    </p:set>
                                    <p:anim calcmode="lin" valueType="num">
                                      <p:cBhvr additive="base">
                                        <p:cTn id="7" dur="500" fill="hold"/>
                                        <p:tgtEl>
                                          <p:spTgt spid="3">
                                            <p:graphicEl>
                                              <a:dgm id="{988B010E-CD63-444F-B13A-EAC95DA09FD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988B010E-CD63-444F-B13A-EAC95DA09FD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2ED37C80-DABF-4F19-B298-E51B4CA8B216}"/>
                                            </p:graphicEl>
                                          </p:spTgt>
                                        </p:tgtEl>
                                        <p:attrNameLst>
                                          <p:attrName>style.visibility</p:attrName>
                                        </p:attrNameLst>
                                      </p:cBhvr>
                                      <p:to>
                                        <p:strVal val="visible"/>
                                      </p:to>
                                    </p:set>
                                    <p:anim calcmode="lin" valueType="num">
                                      <p:cBhvr additive="base">
                                        <p:cTn id="13" dur="500" fill="hold"/>
                                        <p:tgtEl>
                                          <p:spTgt spid="3">
                                            <p:graphicEl>
                                              <a:dgm id="{2ED37C80-DABF-4F19-B298-E51B4CA8B216}"/>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2ED37C80-DABF-4F19-B298-E51B4CA8B216}"/>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graphicEl>
                                              <a:dgm id="{385C000C-79F5-4031-A076-7280A8470206}"/>
                                            </p:graphicEl>
                                          </p:spTgt>
                                        </p:tgtEl>
                                        <p:attrNameLst>
                                          <p:attrName>style.visibility</p:attrName>
                                        </p:attrNameLst>
                                      </p:cBhvr>
                                      <p:to>
                                        <p:strVal val="visible"/>
                                      </p:to>
                                    </p:set>
                                    <p:anim calcmode="lin" valueType="num">
                                      <p:cBhvr additive="base">
                                        <p:cTn id="19" dur="500" fill="hold"/>
                                        <p:tgtEl>
                                          <p:spTgt spid="3">
                                            <p:graphicEl>
                                              <a:dgm id="{385C000C-79F5-4031-A076-7280A8470206}"/>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dgm id="{385C000C-79F5-4031-A076-7280A8470206}"/>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graphicEl>
                                              <a:dgm id="{34B01594-5D53-4672-850A-0AFC057532B6}"/>
                                            </p:graphicEl>
                                          </p:spTgt>
                                        </p:tgtEl>
                                        <p:attrNameLst>
                                          <p:attrName>style.visibility</p:attrName>
                                        </p:attrNameLst>
                                      </p:cBhvr>
                                      <p:to>
                                        <p:strVal val="visible"/>
                                      </p:to>
                                    </p:set>
                                    <p:anim calcmode="lin" valueType="num">
                                      <p:cBhvr additive="base">
                                        <p:cTn id="23" dur="500" fill="hold"/>
                                        <p:tgtEl>
                                          <p:spTgt spid="3">
                                            <p:graphicEl>
                                              <a:dgm id="{34B01594-5D53-4672-850A-0AFC057532B6}"/>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graphicEl>
                                              <a:dgm id="{34B01594-5D53-4672-850A-0AFC057532B6}"/>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graphicEl>
                                              <a:dgm id="{B07EBEE7-ADF3-42F2-B03E-E6F23BC2C646}"/>
                                            </p:graphicEl>
                                          </p:spTgt>
                                        </p:tgtEl>
                                        <p:attrNameLst>
                                          <p:attrName>style.visibility</p:attrName>
                                        </p:attrNameLst>
                                      </p:cBhvr>
                                      <p:to>
                                        <p:strVal val="visible"/>
                                      </p:to>
                                    </p:set>
                                    <p:anim calcmode="lin" valueType="num">
                                      <p:cBhvr additive="base">
                                        <p:cTn id="29" dur="500" fill="hold"/>
                                        <p:tgtEl>
                                          <p:spTgt spid="3">
                                            <p:graphicEl>
                                              <a:dgm id="{B07EBEE7-ADF3-42F2-B03E-E6F23BC2C646}"/>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graphicEl>
                                              <a:dgm id="{B07EBEE7-ADF3-42F2-B03E-E6F23BC2C646}"/>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graphicEl>
                                              <a:dgm id="{FC65D416-6895-4F91-8E04-AB59CAD312B1}"/>
                                            </p:graphicEl>
                                          </p:spTgt>
                                        </p:tgtEl>
                                        <p:attrNameLst>
                                          <p:attrName>style.visibility</p:attrName>
                                        </p:attrNameLst>
                                      </p:cBhvr>
                                      <p:to>
                                        <p:strVal val="visible"/>
                                      </p:to>
                                    </p:set>
                                    <p:anim calcmode="lin" valueType="num">
                                      <p:cBhvr additive="base">
                                        <p:cTn id="35" dur="500" fill="hold"/>
                                        <p:tgtEl>
                                          <p:spTgt spid="3">
                                            <p:graphicEl>
                                              <a:dgm id="{FC65D416-6895-4F91-8E04-AB59CAD312B1}"/>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graphicEl>
                                              <a:dgm id="{FC65D416-6895-4F91-8E04-AB59CAD312B1}"/>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graphicEl>
                                              <a:dgm id="{E8CA736A-9D4F-4EEA-B81C-E480A4FBFDE5}"/>
                                            </p:graphicEl>
                                          </p:spTgt>
                                        </p:tgtEl>
                                        <p:attrNameLst>
                                          <p:attrName>style.visibility</p:attrName>
                                        </p:attrNameLst>
                                      </p:cBhvr>
                                      <p:to>
                                        <p:strVal val="visible"/>
                                      </p:to>
                                    </p:set>
                                    <p:anim calcmode="lin" valueType="num">
                                      <p:cBhvr additive="base">
                                        <p:cTn id="39" dur="500" fill="hold"/>
                                        <p:tgtEl>
                                          <p:spTgt spid="3">
                                            <p:graphicEl>
                                              <a:dgm id="{E8CA736A-9D4F-4EEA-B81C-E480A4FBFDE5}"/>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graphicEl>
                                              <a:dgm id="{E8CA736A-9D4F-4EEA-B81C-E480A4FBFDE5}"/>
                                            </p:graphic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graphicEl>
                                              <a:dgm id="{BDA87C71-ACC4-455B-B8C0-58DF77F270EF}"/>
                                            </p:graphicEl>
                                          </p:spTgt>
                                        </p:tgtEl>
                                        <p:attrNameLst>
                                          <p:attrName>style.visibility</p:attrName>
                                        </p:attrNameLst>
                                      </p:cBhvr>
                                      <p:to>
                                        <p:strVal val="visible"/>
                                      </p:to>
                                    </p:set>
                                    <p:anim calcmode="lin" valueType="num">
                                      <p:cBhvr additive="base">
                                        <p:cTn id="45" dur="500" fill="hold"/>
                                        <p:tgtEl>
                                          <p:spTgt spid="3">
                                            <p:graphicEl>
                                              <a:dgm id="{BDA87C71-ACC4-455B-B8C0-58DF77F270EF}"/>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graphicEl>
                                              <a:dgm id="{BDA87C71-ACC4-455B-B8C0-58DF77F270E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57834"/>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ar-IQ" dirty="0"/>
            </a:br>
            <a:br>
              <a:rPr lang="en-US" dirty="0"/>
            </a:b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ll MT" pitchFamily="18" charset="0"/>
              </a:rPr>
              <a:t>Stool characteristics </a:t>
            </a:r>
            <a:endParaRPr lang="ar-IQ" b="1" dirty="0">
              <a:latin typeface="Bell MT" pitchFamily="18" charset="0"/>
            </a:endParaRPr>
          </a:p>
        </p:txBody>
      </p:sp>
      <p:graphicFrame>
        <p:nvGraphicFramePr>
          <p:cNvPr id="3" name="Diagram 2"/>
          <p:cNvGraphicFramePr/>
          <p:nvPr/>
        </p:nvGraphicFramePr>
        <p:xfrm>
          <a:off x="357158" y="428604"/>
          <a:ext cx="8072494"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D74CA727-159D-43C9-A3BA-0D7D59F00A1D}"/>
                                            </p:graphicEl>
                                          </p:spTgt>
                                        </p:tgtEl>
                                        <p:attrNameLst>
                                          <p:attrName>style.visibility</p:attrName>
                                        </p:attrNameLst>
                                      </p:cBhvr>
                                      <p:to>
                                        <p:strVal val="visible"/>
                                      </p:to>
                                    </p:set>
                                    <p:anim calcmode="lin" valueType="num">
                                      <p:cBhvr additive="base">
                                        <p:cTn id="7" dur="500" fill="hold"/>
                                        <p:tgtEl>
                                          <p:spTgt spid="3">
                                            <p:graphicEl>
                                              <a:dgm id="{D74CA727-159D-43C9-A3BA-0D7D59F00A1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D74CA727-159D-43C9-A3BA-0D7D59F00A1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8447854A-2A18-49CA-AC88-E8B13FD03288}"/>
                                            </p:graphicEl>
                                          </p:spTgt>
                                        </p:tgtEl>
                                        <p:attrNameLst>
                                          <p:attrName>style.visibility</p:attrName>
                                        </p:attrNameLst>
                                      </p:cBhvr>
                                      <p:to>
                                        <p:strVal val="visible"/>
                                      </p:to>
                                    </p:set>
                                    <p:anim calcmode="lin" valueType="num">
                                      <p:cBhvr additive="base">
                                        <p:cTn id="13" dur="500" fill="hold"/>
                                        <p:tgtEl>
                                          <p:spTgt spid="3">
                                            <p:graphicEl>
                                              <a:dgm id="{8447854A-2A18-49CA-AC88-E8B13FD0328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8447854A-2A18-49CA-AC88-E8B13FD03288}"/>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graphicEl>
                                              <a:dgm id="{81697B0B-54C7-4460-9711-C115096017B3}"/>
                                            </p:graphicEl>
                                          </p:spTgt>
                                        </p:tgtEl>
                                        <p:attrNameLst>
                                          <p:attrName>style.visibility</p:attrName>
                                        </p:attrNameLst>
                                      </p:cBhvr>
                                      <p:to>
                                        <p:strVal val="visible"/>
                                      </p:to>
                                    </p:set>
                                    <p:anim calcmode="lin" valueType="num">
                                      <p:cBhvr additive="base">
                                        <p:cTn id="19" dur="500" fill="hold"/>
                                        <p:tgtEl>
                                          <p:spTgt spid="3">
                                            <p:graphicEl>
                                              <a:dgm id="{81697B0B-54C7-4460-9711-C115096017B3}"/>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dgm id="{81697B0B-54C7-4460-9711-C115096017B3}"/>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graphicEl>
                                              <a:dgm id="{1744524A-7171-4254-AE02-A2BD4886F9D8}"/>
                                            </p:graphicEl>
                                          </p:spTgt>
                                        </p:tgtEl>
                                        <p:attrNameLst>
                                          <p:attrName>style.visibility</p:attrName>
                                        </p:attrNameLst>
                                      </p:cBhvr>
                                      <p:to>
                                        <p:strVal val="visible"/>
                                      </p:to>
                                    </p:set>
                                    <p:anim calcmode="lin" valueType="num">
                                      <p:cBhvr additive="base">
                                        <p:cTn id="25" dur="500" fill="hold"/>
                                        <p:tgtEl>
                                          <p:spTgt spid="3">
                                            <p:graphicEl>
                                              <a:dgm id="{1744524A-7171-4254-AE02-A2BD4886F9D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graphicEl>
                                              <a:dgm id="{1744524A-7171-4254-AE02-A2BD4886F9D8}"/>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graphicEl>
                                              <a:dgm id="{1C6C89CE-5ABF-4F28-BEF5-55C0DDB82111}"/>
                                            </p:graphicEl>
                                          </p:spTgt>
                                        </p:tgtEl>
                                        <p:attrNameLst>
                                          <p:attrName>style.visibility</p:attrName>
                                        </p:attrNameLst>
                                      </p:cBhvr>
                                      <p:to>
                                        <p:strVal val="visible"/>
                                      </p:to>
                                    </p:set>
                                    <p:anim calcmode="lin" valueType="num">
                                      <p:cBhvr additive="base">
                                        <p:cTn id="31" dur="500" fill="hold"/>
                                        <p:tgtEl>
                                          <p:spTgt spid="3">
                                            <p:graphicEl>
                                              <a:dgm id="{1C6C89CE-5ABF-4F28-BEF5-55C0DDB8211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graphicEl>
                                              <a:dgm id="{1C6C89CE-5ABF-4F28-BEF5-55C0DDB82111}"/>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graphicEl>
                                              <a:dgm id="{0F4E66BB-F5EC-46D0-AF67-5499DD9D2358}"/>
                                            </p:graphicEl>
                                          </p:spTgt>
                                        </p:tgtEl>
                                        <p:attrNameLst>
                                          <p:attrName>style.visibility</p:attrName>
                                        </p:attrNameLst>
                                      </p:cBhvr>
                                      <p:to>
                                        <p:strVal val="visible"/>
                                      </p:to>
                                    </p:set>
                                    <p:anim calcmode="lin" valueType="num">
                                      <p:cBhvr additive="base">
                                        <p:cTn id="37" dur="500" fill="hold"/>
                                        <p:tgtEl>
                                          <p:spTgt spid="3">
                                            <p:graphicEl>
                                              <a:dgm id="{0F4E66BB-F5EC-46D0-AF67-5499DD9D2358}"/>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0F4E66BB-F5EC-46D0-AF67-5499DD9D235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2864</TotalTime>
  <Words>571</Words>
  <Application>Microsoft Office PowerPoint</Application>
  <PresentationFormat>On-screen Show (4:3)</PresentationFormat>
  <Paragraphs>153</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Bell MT</vt:lpstr>
      <vt:lpstr>Calibri</vt:lpstr>
      <vt:lpstr>Georgia</vt:lpstr>
      <vt:lpstr>Times New Roman</vt:lpstr>
      <vt:lpstr>Trebuchet MS</vt:lpstr>
      <vt:lpstr>Wingdings</vt:lpstr>
      <vt:lpstr>Wingdings 2</vt:lpstr>
      <vt:lpstr>Urban</vt:lpstr>
      <vt:lpstr>Malabsorption </vt:lpstr>
      <vt:lpstr>PowerPoint Presentation</vt:lpstr>
      <vt:lpstr>Case study  Twelve years old girl presents to the physician's office with three years history of intermittent diarrhea with loose, large, greasy, foul-smelling stools. Past history of anemia, anorexia, and minor abdominal pain.  Her weight has been the same for 3 years now  A diet history suggests a normal diet  Exam: her vital Signs are normal. Ht 140 cm, wt 30 kg. She is thin and small for age, pale. Abdomen is slightly protuberant and hyper-resonant  and flat fingernails. </vt:lpstr>
      <vt:lpstr>Definition  Malabsorption disorder affecting the digestion or absorption of nutrients, manifests as abnormal stools, failure to thrive and specific deficiencies</vt:lpstr>
      <vt:lpstr>PowerPoint Presentation</vt:lpstr>
      <vt:lpstr>PowerPoint Presentation</vt:lpstr>
      <vt:lpstr>GI tract symptoms *Abdominal distention and watery diarrhea ,Skin irritation peri-anal area  (carbohydrate mal absorption  )  *Periodic nausea  (chronic Giardia infections) * Bloody stools  (protein sensitivity syndromes or IBD)  *Poor appetite  (food sensitivity syndromes)  *Increase in appetite  (cystic fibrosis)  *Systemic symptoms  as F….., A…., R… </vt:lpstr>
      <vt:lpstr>Systemic symptoms</vt:lpstr>
      <vt:lpstr>         Stool characteristics </vt:lpstr>
      <vt:lpstr>Types  (1)  Selective …lactose malabsorption.  (2) Partial  .. a-Beta-lipoproteinemia   (3) Total  .. celiac disease </vt:lpstr>
      <vt:lpstr>What is the most likely diagnosis? *Celiac disease *Giardiasis *Inf. bowel diseases *Lactose intolerance *cystic fibrosis </vt:lpstr>
      <vt:lpstr>PowerPoint Presentation</vt:lpstr>
      <vt:lpstr>  Blood test  - Megaloblastic anemia - Neutropenia (Shwachman-Diamond syndrome)  - Acanthocytosis  (Abetalipoproteinemia) - Total serum protein - Fat soluble vitamin - Calcium - ESR  ,C-reactive protein  - Liver function tests  - IgG and IgA gliadin and IgA antiendomysial  - 13C   Sucrose breath test </vt:lpstr>
      <vt:lpstr>Causes            </vt:lpstr>
      <vt:lpstr>PowerPoint Presentation</vt:lpstr>
      <vt:lpstr>PowerPoint Presentation</vt:lpstr>
      <vt:lpstr>Case study: A 2-year-old boy had a history of poor growth from 12 months of age. His parents had noticed that he tended to be crotchety and had three or four foul- smelling stool a day.  What is  the possible Diagnosis ?  </vt:lpstr>
      <vt:lpstr>Autoimmune inflammatory disease -small intestine  Ingestion of gluten Genetically susceptible persons. </vt:lpstr>
      <vt:lpstr>Manifestations  1-Silent  2-Classic (infancy) failure to thrive, diarrhea, abdominal distention, developmental delay, and, severe malnutrition. 3-Constitutional short stature or dental enamel defects  4-Other auto-immune syndromes 5- Anemia 6- Dermatitis Herpetiformis</vt:lpstr>
      <vt:lpstr>Dermatitis herpetiformis,  “celiac disease of the skin.”  Vesicular, crusted, intensely pruritic lesions develop on the back</vt:lpstr>
      <vt:lpstr>Diagnosis Serologic Tests 1) IgA antiendomysial Antibodies 2) IgA anti tissue transglutaminase (false negative with IgA def.)  3)IgA antigliadin  4)IgG antigliadin</vt:lpstr>
      <vt:lpstr> Indications for serologic tests   1)Patients with the classical disease  2)Increased genetic risk (family history of  celiac disease or personal history of type I diabetes)  3)H/O chronic diarrhea, unexplained anemia, chronic fatigue, or unexplained weight loss </vt:lpstr>
      <vt:lpstr> Small Intestinal Biopsy  Because of patchy mucosal involvement need multiple biopsies  --Villous atrophy  --Crypt Hyperplasia - -Increased Intraepithelial Lymphocytes </vt:lpstr>
      <vt:lpstr>PowerPoint Presentation</vt:lpstr>
      <vt:lpstr>Criteria for diagnosis ( although the diagnosis strongly suggestive by positive serology ) 1-Definitive celiac disease  histological features and  clinical response to glutean withdrawal  2-Supportive evidence Reverse of +ve serological test after gluten withdrawal 3-Need 3 biopsies -Iintial biopsy -Second to document healing with gluten withdrawal -Third to show recurrent damage with re-introduction of gluten</vt:lpstr>
      <vt:lpstr>Complications 1- Osteoporosis 2-Neurologic manifestations Cerebral calcifications and epilepsy, peripheral neuropathy, postural instability, “gluten ataxia” 3- Refractory sprue 4- Lymphoma and bowel  adenocarcinoma </vt:lpstr>
      <vt:lpstr> Management   *Wheat, barley and rye Free diet * Oats are safe   *Iron  and multivitamins supplementation  *Calcium and vitamin D replacement  *Meats, vegetables, fruit, and most dairy    products     </vt:lpstr>
      <vt:lpstr>Cystic fibrosis (CF)</vt:lpstr>
      <vt:lpstr>Objectives    Definition, cause, physical examination,    D. D and  management </vt:lpstr>
      <vt:lpstr>Case study: 8 month old child presents with a history of poor growth and  chronic cough. Soon after birth, he developed respiratory distress and was admitted to the neonatal intensive care unit where he was mechanically ventilated for 1 day and discharged after 5 days. He was initially breast-fed, but due to frequent vomiting and loose bowel movements, he was changed to formula feeding.</vt:lpstr>
      <vt:lpstr>Despite trials of different types of formulas, his clinical course was remarkable for bloating, diarrhea and failure to thrive. He developed a daily cough and some respiratory difficulty. At the age of 5 months he was hospitalized for respiratory distress and was diagnosed as having asthma. </vt:lpstr>
      <vt:lpstr>- Most common lethal inherited disease  -Autosomal recessive  - Chronic respiratory infections, pancreatic enzyme insufficiency, and associated complications in untreated patients.</vt:lpstr>
      <vt:lpstr> Clinical features  Intestinal  Neonates  1) meconium ileus  2) volvulus  3) intestinal atresia, perforation, and meconium peritonitis  4) delay passage of meconium  5) cholestatic jaundice   </vt:lpstr>
      <vt:lpstr>Infants and children  Malabsorption  Failure to thrive  Intussusception (ileocecal)  Rectal prolapse</vt:lpstr>
      <vt:lpstr>Pancreatic Fat-soluble vitamin deficiency  Malabsorption of fats, proteins and carbohydrates 1)Steatorrhea  2)Failure to thrive  3)Recurrent abdominal pain, and distention.  4)Anorexia ,gastroesophageal reflux. </vt:lpstr>
      <vt:lpstr>Hepatobiliary   1) Jaundice  2) Gastrointestinal bleeding </vt:lpstr>
      <vt:lpstr>Respiratory   *Chronic or recurrent cough  *Prolonged symptoms of bronchiolitis *Recurrent wheezing and pneumonia  *Atypical asthma, pneumothorax, hemoptysis *Digital clubbing  *Recurrent sinusitis, nasal polyps  *Hemoptysis</vt:lpstr>
      <vt:lpstr>Pathophysiology Trans-membrane conductance regulator (CFTR)</vt:lpstr>
      <vt:lpstr>Diagnosis   Typical pulmonary  Gastrointestinal tract Family history Positive results on sweat test</vt:lpstr>
      <vt:lpstr>Sweat test The chloride reference value is less than 40 mEq/L,  and a value of more than 60 mEq/L is consistent with a diagnosis of CF  Chest radiograph    Marked hyperinflation, peribronchial thickening, and bilateral infiltrates with evidence of bronchiectasis especially of the upper lobes.</vt:lpstr>
      <vt:lpstr>Sinus radiography   Pan pacification of the sinuses is present in almost all patients </vt:lpstr>
      <vt:lpstr>Genotyping   CFTR gene are amplified from genomic DNA by polymerase chain reaction (PCR)  </vt:lpstr>
      <vt:lpstr>Medical Care  Multi-systemic involvement  Treatment and follow-up care at specialty centers   patient/parent education Airway clearance techniques  Use of equipment (eg, nebulizer, spacer for metered-dose inhaler), </vt:lpstr>
      <vt:lpstr>Surgical Care   1)Respiratory complications  pneumothorax, hemoptysis, nasal polyps, or persistent and chronic sinusitis.   2)Gastrointestinal tract complications  meconium ileus, intussusception, gastrostomy tube ,rectal prolapse)   3)Lung transplant</vt:lpstr>
      <vt:lpstr>A high-energy and high-fat diet A normal diet with additional energy and unrestricted fat intake is recommended.    Fat soluble vitamin Mineral supplementation</vt:lpstr>
      <vt:lpstr>Activity:  Regular exercise increases physical fitness   Treatment   (1)Respiratory infection  (2) Clearing airways   (3) Nutritional therapy ,enzyme supplements, multivitamin and mineral  supplements  (4)Managing complications (5)  Pancreatic enzyme</vt:lpstr>
      <vt:lpstr>Prognosis:   -Improved (remains a life-limiting disease)  -Median survival age is 36.8 years. -Higher in males   Severity of pulmonary disease determines prognosis and ultimate outcome </vt:lpstr>
      <vt:lpstr>8 month old child presents with a history of poor growth and a chronic cough. Soon after birth, he developed respiratory distress and was admitted to the neonatal intensive care unit where he was mechanically ventilated for 1 day and discharged after 5 days. He was initially breast-fed, but due to frequent vomiting and loose bowel movements, he was changed to formula feeding.</vt:lpstr>
      <vt:lpstr>Despite trials of different types of formulas, his clinical course was remarkable for bloating, diarrhea and failure to thrive. He developed a daily cough and some respiratory difficulty. At the age of 5 months he was hospitalized for respiratory distress and was diagnosed as having asthma. </vt:lpstr>
      <vt:lpstr>Exam: VS T. 37.0 C. P120, R45, BP 80/60, oxygen saturation 97% in room air, weight 6.7 kg (&lt;5th percentile).  He is alert and active in no distress.  ENT exam is significant for bilateral otitis media and mild nasal congestion.  Heart regular. Lungs with good aeration and mild wheezing and rales. Abdomen soft, non-tender. Enumerate 3 investigations.</vt:lpstr>
      <vt:lpstr>Chest radiographs  Some hyper-expansion with increased peri-bronchial markings.  Laboratory Results  Sweat test: Weight 120 micrograms  Deep throat culture after coughing  Klebsiella pneumoniae.  AST 44 H (normal 0-37), ALT 49 H, (normal l0-40), Alk Phos 324 (normal 104-345). </vt:lpstr>
      <vt:lpstr>What Is the Diagnosis ?</vt:lpstr>
      <vt:lpstr>An 18 month old boy is brought to the emergency room for evaluation. His mother give history of poor feeding for last four wks, Dietary history is consist of cereal and sodas, though the toddler also drinks some milk and with family diet.   On exam he appears alert but he is floppy with miserable face, and subcutaneous wasting. Weight is 6kg; length is 72 cm; head circumference is 47 cm. temp. cannot be recorded.   Laboratory evaluation is significant for a microcytic anemia, Hb 8gm\dl and blood sugar 2mmol\l .  </vt:lpstr>
      <vt:lpstr>Q1: what is the problem of this toddler?   Q2: Shall this pt admitted to hospital?    Q2: what are lines of managements?  </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dr.sawsan</dc:creator>
  <cp:lastModifiedBy>DR.Ahmed Saker 2O14</cp:lastModifiedBy>
  <cp:revision>134</cp:revision>
  <dcterms:created xsi:type="dcterms:W3CDTF">2013-12-04T09:02:17Z</dcterms:created>
  <dcterms:modified xsi:type="dcterms:W3CDTF">2020-12-28T08:34:11Z</dcterms:modified>
</cp:coreProperties>
</file>